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97"/>
  </p:notesMasterIdLst>
  <p:handoutMasterIdLst>
    <p:handoutMasterId r:id="rId98"/>
  </p:handoutMasterIdLst>
  <p:sldIdLst>
    <p:sldId id="357" r:id="rId2"/>
    <p:sldId id="402" r:id="rId3"/>
    <p:sldId id="260" r:id="rId4"/>
    <p:sldId id="755" r:id="rId5"/>
    <p:sldId id="877" r:id="rId6"/>
    <p:sldId id="878" r:id="rId7"/>
    <p:sldId id="879" r:id="rId8"/>
    <p:sldId id="880" r:id="rId9"/>
    <p:sldId id="876" r:id="rId10"/>
    <p:sldId id="881" r:id="rId11"/>
    <p:sldId id="882" r:id="rId12"/>
    <p:sldId id="883" r:id="rId13"/>
    <p:sldId id="761" r:id="rId14"/>
    <p:sldId id="765" r:id="rId15"/>
    <p:sldId id="760" r:id="rId16"/>
    <p:sldId id="899" r:id="rId17"/>
    <p:sldId id="900" r:id="rId18"/>
    <p:sldId id="901" r:id="rId19"/>
    <p:sldId id="902" r:id="rId20"/>
    <p:sldId id="776" r:id="rId21"/>
    <p:sldId id="777" r:id="rId22"/>
    <p:sldId id="767" r:id="rId23"/>
    <p:sldId id="769" r:id="rId24"/>
    <p:sldId id="952" r:id="rId25"/>
    <p:sldId id="975" r:id="rId26"/>
    <p:sldId id="976" r:id="rId27"/>
    <p:sldId id="977" r:id="rId28"/>
    <p:sldId id="979" r:id="rId29"/>
    <p:sldId id="948" r:id="rId30"/>
    <p:sldId id="949" r:id="rId31"/>
    <p:sldId id="950" r:id="rId32"/>
    <p:sldId id="951" r:id="rId33"/>
    <p:sldId id="953" r:id="rId34"/>
    <p:sldId id="954" r:id="rId35"/>
    <p:sldId id="956" r:id="rId36"/>
    <p:sldId id="955" r:id="rId37"/>
    <p:sldId id="957" r:id="rId38"/>
    <p:sldId id="958" r:id="rId39"/>
    <p:sldId id="959" r:id="rId40"/>
    <p:sldId id="960" r:id="rId41"/>
    <p:sldId id="961" r:id="rId42"/>
    <p:sldId id="962" r:id="rId43"/>
    <p:sldId id="963" r:id="rId44"/>
    <p:sldId id="964" r:id="rId45"/>
    <p:sldId id="965" r:id="rId46"/>
    <p:sldId id="966" r:id="rId47"/>
    <p:sldId id="967" r:id="rId48"/>
    <p:sldId id="968" r:id="rId49"/>
    <p:sldId id="969" r:id="rId50"/>
    <p:sldId id="970" r:id="rId51"/>
    <p:sldId id="971" r:id="rId52"/>
    <p:sldId id="972" r:id="rId53"/>
    <p:sldId id="973" r:id="rId54"/>
    <p:sldId id="772" r:id="rId55"/>
    <p:sldId id="980" r:id="rId56"/>
    <p:sldId id="981" r:id="rId57"/>
    <p:sldId id="982" r:id="rId58"/>
    <p:sldId id="778" r:id="rId59"/>
    <p:sldId id="785" r:id="rId60"/>
    <p:sldId id="786" r:id="rId61"/>
    <p:sldId id="779" r:id="rId62"/>
    <p:sldId id="780" r:id="rId63"/>
    <p:sldId id="790" r:id="rId64"/>
    <p:sldId id="793" r:id="rId65"/>
    <p:sldId id="281" r:id="rId66"/>
    <p:sldId id="788" r:id="rId67"/>
    <p:sldId id="984" r:id="rId68"/>
    <p:sldId id="277" r:id="rId69"/>
    <p:sldId id="789" r:id="rId70"/>
    <p:sldId id="983" r:id="rId71"/>
    <p:sldId id="784" r:id="rId72"/>
    <p:sldId id="985" r:id="rId73"/>
    <p:sldId id="986" r:id="rId74"/>
    <p:sldId id="987" r:id="rId75"/>
    <p:sldId id="988" r:id="rId76"/>
    <p:sldId id="989" r:id="rId77"/>
    <p:sldId id="990" r:id="rId78"/>
    <p:sldId id="991" r:id="rId79"/>
    <p:sldId id="992" r:id="rId80"/>
    <p:sldId id="993" r:id="rId81"/>
    <p:sldId id="994" r:id="rId82"/>
    <p:sldId id="826" r:id="rId83"/>
    <p:sldId id="995" r:id="rId84"/>
    <p:sldId id="996" r:id="rId85"/>
    <p:sldId id="886" r:id="rId86"/>
    <p:sldId id="888" r:id="rId87"/>
    <p:sldId id="997" r:id="rId88"/>
    <p:sldId id="998" r:id="rId89"/>
    <p:sldId id="999" r:id="rId90"/>
    <p:sldId id="1000" r:id="rId91"/>
    <p:sldId id="1001" r:id="rId92"/>
    <p:sldId id="1002" r:id="rId93"/>
    <p:sldId id="1003" r:id="rId94"/>
    <p:sldId id="1004" r:id="rId95"/>
    <p:sldId id="401" r:id="rId96"/>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on Principal" id="{CEA4F158-7F48-43B9-A4F3-2B2064D1693D}">
          <p14:sldIdLst>
            <p14:sldId id="357"/>
          </p14:sldIdLst>
        </p14:section>
        <p14:section name="Plan de demanda" id="{EECBE0D8-2FAC-4172-8A57-2D30D853391D}">
          <p14:sldIdLst>
            <p14:sldId id="402"/>
            <p14:sldId id="260"/>
            <p14:sldId id="755"/>
            <p14:sldId id="877"/>
            <p14:sldId id="878"/>
            <p14:sldId id="879"/>
            <p14:sldId id="880"/>
            <p14:sldId id="876"/>
            <p14:sldId id="881"/>
            <p14:sldId id="882"/>
            <p14:sldId id="883"/>
            <p14:sldId id="761"/>
            <p14:sldId id="765"/>
            <p14:sldId id="760"/>
            <p14:sldId id="899"/>
            <p14:sldId id="900"/>
            <p14:sldId id="901"/>
            <p14:sldId id="902"/>
            <p14:sldId id="776"/>
            <p14:sldId id="777"/>
            <p14:sldId id="767"/>
            <p14:sldId id="769"/>
            <p14:sldId id="952"/>
            <p14:sldId id="975"/>
            <p14:sldId id="976"/>
            <p14:sldId id="977"/>
            <p14:sldId id="979"/>
            <p14:sldId id="948"/>
            <p14:sldId id="949"/>
            <p14:sldId id="950"/>
            <p14:sldId id="951"/>
            <p14:sldId id="953"/>
            <p14:sldId id="954"/>
            <p14:sldId id="956"/>
            <p14:sldId id="955"/>
            <p14:sldId id="957"/>
            <p14:sldId id="958"/>
            <p14:sldId id="959"/>
            <p14:sldId id="960"/>
            <p14:sldId id="961"/>
            <p14:sldId id="962"/>
            <p14:sldId id="963"/>
            <p14:sldId id="964"/>
            <p14:sldId id="965"/>
            <p14:sldId id="966"/>
            <p14:sldId id="967"/>
            <p14:sldId id="968"/>
            <p14:sldId id="969"/>
            <p14:sldId id="970"/>
            <p14:sldId id="971"/>
            <p14:sldId id="972"/>
            <p14:sldId id="973"/>
            <p14:sldId id="772"/>
            <p14:sldId id="980"/>
            <p14:sldId id="981"/>
            <p14:sldId id="982"/>
            <p14:sldId id="778"/>
            <p14:sldId id="785"/>
            <p14:sldId id="786"/>
            <p14:sldId id="779"/>
            <p14:sldId id="780"/>
            <p14:sldId id="790"/>
            <p14:sldId id="793"/>
            <p14:sldId id="281"/>
            <p14:sldId id="788"/>
            <p14:sldId id="984"/>
            <p14:sldId id="277"/>
            <p14:sldId id="789"/>
            <p14:sldId id="983"/>
            <p14:sldId id="784"/>
            <p14:sldId id="985"/>
            <p14:sldId id="986"/>
            <p14:sldId id="987"/>
            <p14:sldId id="988"/>
            <p14:sldId id="989"/>
            <p14:sldId id="990"/>
            <p14:sldId id="991"/>
            <p14:sldId id="992"/>
            <p14:sldId id="993"/>
            <p14:sldId id="994"/>
            <p14:sldId id="826"/>
            <p14:sldId id="995"/>
            <p14:sldId id="996"/>
            <p14:sldId id="886"/>
            <p14:sldId id="888"/>
            <p14:sldId id="997"/>
            <p14:sldId id="998"/>
            <p14:sldId id="999"/>
            <p14:sldId id="1000"/>
            <p14:sldId id="1001"/>
            <p14:sldId id="1002"/>
            <p14:sldId id="1003"/>
            <p14:sldId id="1004"/>
          </p14:sldIdLst>
        </p14:section>
        <p14:section name="Conclusion" id="{AD0B0F00-841A-4527-93D9-7957DC730EC4}">
          <p14:sldIdLst>
            <p14:sldId id="401"/>
          </p14:sldIdLst>
        </p14:section>
      </p14:sectionLst>
    </p:ext>
    <p:ext uri="{EFAFB233-063F-42B5-8137-9DF3F51BA10A}">
      <p15:sldGuideLst xmlns:p15="http://schemas.microsoft.com/office/powerpoint/2012/main">
        <p15:guide id="1" orient="horz" pos="4117">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mar Alvarez" initials="OA" lastIdx="3" clrIdx="0">
    <p:extLst>
      <p:ext uri="{19B8F6BF-5375-455C-9EA6-DF929625EA0E}">
        <p15:presenceInfo xmlns:p15="http://schemas.microsoft.com/office/powerpoint/2012/main" userId="Omar Alvarez" providerId="None"/>
      </p:ext>
    </p:extLst>
  </p:cmAuthor>
  <p:cmAuthor id="2" name="Carlos Estebrz" initials="CE" lastIdx="1" clrIdx="1">
    <p:extLst>
      <p:ext uri="{19B8F6BF-5375-455C-9EA6-DF929625EA0E}">
        <p15:presenceInfo xmlns:p15="http://schemas.microsoft.com/office/powerpoint/2012/main" userId="6a7b511c768233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7DBEFF"/>
    <a:srgbClr val="EFF0F1"/>
    <a:srgbClr val="FFEDC1"/>
    <a:srgbClr val="EFBBBB"/>
    <a:srgbClr val="CDE6FF"/>
    <a:srgbClr val="A1DBCA"/>
    <a:srgbClr val="FFEBB0"/>
    <a:srgbClr val="FDECA4"/>
    <a:srgbClr val="E7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4" autoAdjust="0"/>
    <p:restoredTop sz="93737" autoAdjust="0"/>
  </p:normalViewPr>
  <p:slideViewPr>
    <p:cSldViewPr snapToGrid="0" showGuides="1">
      <p:cViewPr>
        <p:scale>
          <a:sx n="100" d="100"/>
          <a:sy n="100" d="100"/>
        </p:scale>
        <p:origin x="96" y="-1326"/>
      </p:cViewPr>
      <p:guideLst>
        <p:guide orient="horz" pos="4117"/>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75" d="100"/>
          <a:sy n="75" d="100"/>
        </p:scale>
        <p:origin x="131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extLst>
      <p:ext uri="{BB962C8B-B14F-4D97-AF65-F5344CB8AC3E}">
        <p14:creationId xmlns:p14="http://schemas.microsoft.com/office/powerpoint/2010/main" val="2802123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196108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989508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348346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109045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2802361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Tree>
    <p:extLst>
      <p:ext uri="{BB962C8B-B14F-4D97-AF65-F5344CB8AC3E}">
        <p14:creationId xmlns:p14="http://schemas.microsoft.com/office/powerpoint/2010/main" val="3848192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2410068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Tree>
    <p:extLst>
      <p:ext uri="{BB962C8B-B14F-4D97-AF65-F5344CB8AC3E}">
        <p14:creationId xmlns:p14="http://schemas.microsoft.com/office/powerpoint/2010/main" val="202805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Tree>
    <p:extLst>
      <p:ext uri="{BB962C8B-B14F-4D97-AF65-F5344CB8AC3E}">
        <p14:creationId xmlns:p14="http://schemas.microsoft.com/office/powerpoint/2010/main" val="1315739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Tree>
    <p:extLst>
      <p:ext uri="{BB962C8B-B14F-4D97-AF65-F5344CB8AC3E}">
        <p14:creationId xmlns:p14="http://schemas.microsoft.com/office/powerpoint/2010/main" val="136939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979717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Tree>
    <p:extLst>
      <p:ext uri="{BB962C8B-B14F-4D97-AF65-F5344CB8AC3E}">
        <p14:creationId xmlns:p14="http://schemas.microsoft.com/office/powerpoint/2010/main" val="2546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1917807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3473432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3020091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11278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272391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1742208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385696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Tree>
    <p:extLst>
      <p:ext uri="{BB962C8B-B14F-4D97-AF65-F5344CB8AC3E}">
        <p14:creationId xmlns:p14="http://schemas.microsoft.com/office/powerpoint/2010/main" val="1013399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31</a:t>
            </a:fld>
            <a:endParaRPr lang="en-US" dirty="0"/>
          </a:p>
        </p:txBody>
      </p:sp>
    </p:spTree>
    <p:extLst>
      <p:ext uri="{BB962C8B-B14F-4D97-AF65-F5344CB8AC3E}">
        <p14:creationId xmlns:p14="http://schemas.microsoft.com/office/powerpoint/2010/main" val="15308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1285986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1736333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297400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2043326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Tree>
    <p:extLst>
      <p:ext uri="{BB962C8B-B14F-4D97-AF65-F5344CB8AC3E}">
        <p14:creationId xmlns:p14="http://schemas.microsoft.com/office/powerpoint/2010/main" val="1076713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Tree>
    <p:extLst>
      <p:ext uri="{BB962C8B-B14F-4D97-AF65-F5344CB8AC3E}">
        <p14:creationId xmlns:p14="http://schemas.microsoft.com/office/powerpoint/2010/main" val="2681035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Tree>
    <p:extLst>
      <p:ext uri="{BB962C8B-B14F-4D97-AF65-F5344CB8AC3E}">
        <p14:creationId xmlns:p14="http://schemas.microsoft.com/office/powerpoint/2010/main" val="4070094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dirty="0"/>
          </a:p>
        </p:txBody>
      </p:sp>
    </p:spTree>
    <p:extLst>
      <p:ext uri="{BB962C8B-B14F-4D97-AF65-F5344CB8AC3E}">
        <p14:creationId xmlns:p14="http://schemas.microsoft.com/office/powerpoint/2010/main" val="1319952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dirty="0"/>
          </a:p>
        </p:txBody>
      </p:sp>
    </p:spTree>
    <p:extLst>
      <p:ext uri="{BB962C8B-B14F-4D97-AF65-F5344CB8AC3E}">
        <p14:creationId xmlns:p14="http://schemas.microsoft.com/office/powerpoint/2010/main" val="3499140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dirty="0"/>
          </a:p>
        </p:txBody>
      </p:sp>
    </p:spTree>
    <p:extLst>
      <p:ext uri="{BB962C8B-B14F-4D97-AF65-F5344CB8AC3E}">
        <p14:creationId xmlns:p14="http://schemas.microsoft.com/office/powerpoint/2010/main" val="34938604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41</a:t>
            </a:fld>
            <a:endParaRPr lang="en-US" dirty="0"/>
          </a:p>
        </p:txBody>
      </p:sp>
    </p:spTree>
    <p:extLst>
      <p:ext uri="{BB962C8B-B14F-4D97-AF65-F5344CB8AC3E}">
        <p14:creationId xmlns:p14="http://schemas.microsoft.com/office/powerpoint/2010/main" val="131224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1041899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dirty="0"/>
          </a:p>
        </p:txBody>
      </p:sp>
    </p:spTree>
    <p:extLst>
      <p:ext uri="{BB962C8B-B14F-4D97-AF65-F5344CB8AC3E}">
        <p14:creationId xmlns:p14="http://schemas.microsoft.com/office/powerpoint/2010/main" val="453712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43</a:t>
            </a:fld>
            <a:endParaRPr lang="en-US" dirty="0"/>
          </a:p>
        </p:txBody>
      </p:sp>
    </p:spTree>
    <p:extLst>
      <p:ext uri="{BB962C8B-B14F-4D97-AF65-F5344CB8AC3E}">
        <p14:creationId xmlns:p14="http://schemas.microsoft.com/office/powerpoint/2010/main" val="1307728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413451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Tree>
    <p:extLst>
      <p:ext uri="{BB962C8B-B14F-4D97-AF65-F5344CB8AC3E}">
        <p14:creationId xmlns:p14="http://schemas.microsoft.com/office/powerpoint/2010/main" val="3429555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Tree>
    <p:extLst>
      <p:ext uri="{BB962C8B-B14F-4D97-AF65-F5344CB8AC3E}">
        <p14:creationId xmlns:p14="http://schemas.microsoft.com/office/powerpoint/2010/main" val="1237789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Tree>
    <p:extLst>
      <p:ext uri="{BB962C8B-B14F-4D97-AF65-F5344CB8AC3E}">
        <p14:creationId xmlns:p14="http://schemas.microsoft.com/office/powerpoint/2010/main" val="25541943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dirty="0"/>
          </a:p>
        </p:txBody>
      </p:sp>
    </p:spTree>
    <p:extLst>
      <p:ext uri="{BB962C8B-B14F-4D97-AF65-F5344CB8AC3E}">
        <p14:creationId xmlns:p14="http://schemas.microsoft.com/office/powerpoint/2010/main" val="439568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49</a:t>
            </a:fld>
            <a:endParaRPr lang="en-US" dirty="0"/>
          </a:p>
        </p:txBody>
      </p:sp>
    </p:spTree>
    <p:extLst>
      <p:ext uri="{BB962C8B-B14F-4D97-AF65-F5344CB8AC3E}">
        <p14:creationId xmlns:p14="http://schemas.microsoft.com/office/powerpoint/2010/main" val="2891511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50</a:t>
            </a:fld>
            <a:endParaRPr lang="en-US" dirty="0"/>
          </a:p>
        </p:txBody>
      </p:sp>
    </p:spTree>
    <p:extLst>
      <p:ext uri="{BB962C8B-B14F-4D97-AF65-F5344CB8AC3E}">
        <p14:creationId xmlns:p14="http://schemas.microsoft.com/office/powerpoint/2010/main" val="3958396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51</a:t>
            </a:fld>
            <a:endParaRPr lang="en-US" dirty="0"/>
          </a:p>
        </p:txBody>
      </p:sp>
    </p:spTree>
    <p:extLst>
      <p:ext uri="{BB962C8B-B14F-4D97-AF65-F5344CB8AC3E}">
        <p14:creationId xmlns:p14="http://schemas.microsoft.com/office/powerpoint/2010/main" val="65124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3008912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52</a:t>
            </a:fld>
            <a:endParaRPr lang="en-US" dirty="0"/>
          </a:p>
        </p:txBody>
      </p:sp>
    </p:spTree>
    <p:extLst>
      <p:ext uri="{BB962C8B-B14F-4D97-AF65-F5344CB8AC3E}">
        <p14:creationId xmlns:p14="http://schemas.microsoft.com/office/powerpoint/2010/main" val="2457269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53</a:t>
            </a:fld>
            <a:endParaRPr lang="en-US" dirty="0"/>
          </a:p>
        </p:txBody>
      </p:sp>
    </p:spTree>
    <p:extLst>
      <p:ext uri="{BB962C8B-B14F-4D97-AF65-F5344CB8AC3E}">
        <p14:creationId xmlns:p14="http://schemas.microsoft.com/office/powerpoint/2010/main" val="18325235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54</a:t>
            </a:fld>
            <a:endParaRPr lang="en-US" dirty="0"/>
          </a:p>
        </p:txBody>
      </p:sp>
    </p:spTree>
    <p:extLst>
      <p:ext uri="{BB962C8B-B14F-4D97-AF65-F5344CB8AC3E}">
        <p14:creationId xmlns:p14="http://schemas.microsoft.com/office/powerpoint/2010/main" val="488668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CPI-DS(Cloud </a:t>
            </a:r>
            <a:r>
              <a:rPr lang="en-US" dirty="0" err="1"/>
              <a:t>Plataform</a:t>
            </a:r>
            <a:r>
              <a:rPr lang="en-US" dirty="0"/>
              <a:t> Integration Data Service) es la </a:t>
            </a:r>
            <a:r>
              <a:rPr lang="en-US" dirty="0" err="1"/>
              <a:t>herramienta</a:t>
            </a:r>
            <a:r>
              <a:rPr lang="en-US" dirty="0"/>
              <a:t> principal para </a:t>
            </a:r>
            <a:r>
              <a:rPr lang="en-US" dirty="0" err="1"/>
              <a:t>integrar</a:t>
            </a:r>
            <a:r>
              <a:rPr lang="en-US" dirty="0"/>
              <a:t> IBP tanto a </a:t>
            </a:r>
            <a:r>
              <a:rPr lang="en-US" dirty="0" err="1"/>
              <a:t>nivel</a:t>
            </a:r>
            <a:r>
              <a:rPr lang="en-US" dirty="0"/>
              <a:t> de </a:t>
            </a:r>
            <a:r>
              <a:rPr lang="en-US" dirty="0" err="1"/>
              <a:t>datos</a:t>
            </a:r>
            <a:r>
              <a:rPr lang="en-US" dirty="0"/>
              <a:t> maestros </a:t>
            </a:r>
            <a:r>
              <a:rPr lang="en-US" dirty="0" err="1"/>
              <a:t>como</a:t>
            </a:r>
            <a:r>
              <a:rPr lang="en-US" dirty="0"/>
              <a:t> </a:t>
            </a:r>
            <a:r>
              <a:rPr lang="en-US" dirty="0" err="1"/>
              <a:t>datos</a:t>
            </a:r>
            <a:r>
              <a:rPr lang="en-US" dirty="0"/>
              <a:t> </a:t>
            </a:r>
            <a:r>
              <a:rPr lang="en-US" dirty="0" err="1"/>
              <a:t>transaccionales</a:t>
            </a:r>
            <a:endParaRPr lang="es-MX"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760902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CPI-DS(Cloud </a:t>
            </a:r>
            <a:r>
              <a:rPr lang="en-US" dirty="0" err="1"/>
              <a:t>Plataform</a:t>
            </a:r>
            <a:r>
              <a:rPr lang="en-US" dirty="0"/>
              <a:t> Integration Data Service) es la </a:t>
            </a:r>
            <a:r>
              <a:rPr lang="en-US" dirty="0" err="1"/>
              <a:t>herramienta</a:t>
            </a:r>
            <a:r>
              <a:rPr lang="en-US" dirty="0"/>
              <a:t> principal para </a:t>
            </a:r>
            <a:r>
              <a:rPr lang="en-US" dirty="0" err="1"/>
              <a:t>integrar</a:t>
            </a:r>
            <a:r>
              <a:rPr lang="en-US" dirty="0"/>
              <a:t> IBP tanto a </a:t>
            </a:r>
            <a:r>
              <a:rPr lang="en-US" dirty="0" err="1"/>
              <a:t>nivel</a:t>
            </a:r>
            <a:r>
              <a:rPr lang="en-US" dirty="0"/>
              <a:t> de </a:t>
            </a:r>
            <a:r>
              <a:rPr lang="en-US" dirty="0" err="1"/>
              <a:t>datos</a:t>
            </a:r>
            <a:r>
              <a:rPr lang="en-US" dirty="0"/>
              <a:t> maestros </a:t>
            </a:r>
            <a:r>
              <a:rPr lang="en-US" dirty="0" err="1"/>
              <a:t>como</a:t>
            </a:r>
            <a:r>
              <a:rPr lang="en-US" dirty="0"/>
              <a:t> </a:t>
            </a:r>
            <a:r>
              <a:rPr lang="en-US" dirty="0" err="1"/>
              <a:t>datos</a:t>
            </a:r>
            <a:r>
              <a:rPr lang="en-US" dirty="0"/>
              <a:t> </a:t>
            </a:r>
            <a:r>
              <a:rPr lang="en-US" dirty="0" err="1"/>
              <a:t>transaccionales</a:t>
            </a:r>
            <a:endParaRPr lang="es-MX"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221469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CPI-DS(Cloud </a:t>
            </a:r>
            <a:r>
              <a:rPr lang="en-US" dirty="0" err="1"/>
              <a:t>Plataform</a:t>
            </a:r>
            <a:r>
              <a:rPr lang="en-US" dirty="0"/>
              <a:t> Integration Data Service) es la </a:t>
            </a:r>
            <a:r>
              <a:rPr lang="en-US" dirty="0" err="1"/>
              <a:t>herramienta</a:t>
            </a:r>
            <a:r>
              <a:rPr lang="en-US" dirty="0"/>
              <a:t> principal para </a:t>
            </a:r>
            <a:r>
              <a:rPr lang="en-US" dirty="0" err="1"/>
              <a:t>integrar</a:t>
            </a:r>
            <a:r>
              <a:rPr lang="en-US" dirty="0"/>
              <a:t> IBP tanto a </a:t>
            </a:r>
            <a:r>
              <a:rPr lang="en-US" dirty="0" err="1"/>
              <a:t>nivel</a:t>
            </a:r>
            <a:r>
              <a:rPr lang="en-US" dirty="0"/>
              <a:t> de </a:t>
            </a:r>
            <a:r>
              <a:rPr lang="en-US" dirty="0" err="1"/>
              <a:t>datos</a:t>
            </a:r>
            <a:r>
              <a:rPr lang="en-US" dirty="0"/>
              <a:t> maestros </a:t>
            </a:r>
            <a:r>
              <a:rPr lang="en-US" dirty="0" err="1"/>
              <a:t>como</a:t>
            </a:r>
            <a:r>
              <a:rPr lang="en-US" dirty="0"/>
              <a:t> </a:t>
            </a:r>
            <a:r>
              <a:rPr lang="en-US" dirty="0" err="1"/>
              <a:t>datos</a:t>
            </a:r>
            <a:r>
              <a:rPr lang="en-US" dirty="0"/>
              <a:t> </a:t>
            </a:r>
            <a:r>
              <a:rPr lang="en-US" dirty="0" err="1"/>
              <a:t>transaccionales</a:t>
            </a:r>
            <a:endParaRPr lang="es-MX"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53155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58</a:t>
            </a:fld>
            <a:endParaRPr lang="en-US" dirty="0"/>
          </a:p>
        </p:txBody>
      </p:sp>
    </p:spTree>
    <p:extLst>
      <p:ext uri="{BB962C8B-B14F-4D97-AF65-F5344CB8AC3E}">
        <p14:creationId xmlns:p14="http://schemas.microsoft.com/office/powerpoint/2010/main" val="876300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59</a:t>
            </a:fld>
            <a:endParaRPr lang="en-US" dirty="0"/>
          </a:p>
        </p:txBody>
      </p:sp>
    </p:spTree>
    <p:extLst>
      <p:ext uri="{BB962C8B-B14F-4D97-AF65-F5344CB8AC3E}">
        <p14:creationId xmlns:p14="http://schemas.microsoft.com/office/powerpoint/2010/main" val="2870666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60</a:t>
            </a:fld>
            <a:endParaRPr lang="en-US" dirty="0"/>
          </a:p>
        </p:txBody>
      </p:sp>
    </p:spTree>
    <p:extLst>
      <p:ext uri="{BB962C8B-B14F-4D97-AF65-F5344CB8AC3E}">
        <p14:creationId xmlns:p14="http://schemas.microsoft.com/office/powerpoint/2010/main" val="37651626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61</a:t>
            </a:fld>
            <a:endParaRPr lang="en-US" dirty="0"/>
          </a:p>
        </p:txBody>
      </p:sp>
    </p:spTree>
    <p:extLst>
      <p:ext uri="{BB962C8B-B14F-4D97-AF65-F5344CB8AC3E}">
        <p14:creationId xmlns:p14="http://schemas.microsoft.com/office/powerpoint/2010/main" val="60495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1877598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62</a:t>
            </a:fld>
            <a:endParaRPr lang="en-US" dirty="0"/>
          </a:p>
        </p:txBody>
      </p:sp>
    </p:spTree>
    <p:extLst>
      <p:ext uri="{BB962C8B-B14F-4D97-AF65-F5344CB8AC3E}">
        <p14:creationId xmlns:p14="http://schemas.microsoft.com/office/powerpoint/2010/main" val="38342604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63</a:t>
            </a:fld>
            <a:endParaRPr lang="en-US" dirty="0"/>
          </a:p>
        </p:txBody>
      </p:sp>
    </p:spTree>
    <p:extLst>
      <p:ext uri="{BB962C8B-B14F-4D97-AF65-F5344CB8AC3E}">
        <p14:creationId xmlns:p14="http://schemas.microsoft.com/office/powerpoint/2010/main" val="1406065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64</a:t>
            </a:fld>
            <a:endParaRPr lang="en-US" dirty="0"/>
          </a:p>
        </p:txBody>
      </p:sp>
    </p:spTree>
    <p:extLst>
      <p:ext uri="{BB962C8B-B14F-4D97-AF65-F5344CB8AC3E}">
        <p14:creationId xmlns:p14="http://schemas.microsoft.com/office/powerpoint/2010/main" val="30713530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66</a:t>
            </a:fld>
            <a:endParaRPr lang="en-US" dirty="0"/>
          </a:p>
        </p:txBody>
      </p:sp>
    </p:spTree>
    <p:extLst>
      <p:ext uri="{BB962C8B-B14F-4D97-AF65-F5344CB8AC3E}">
        <p14:creationId xmlns:p14="http://schemas.microsoft.com/office/powerpoint/2010/main" val="837057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67</a:t>
            </a:fld>
            <a:endParaRPr lang="en-US" dirty="0"/>
          </a:p>
        </p:txBody>
      </p:sp>
    </p:spTree>
    <p:extLst>
      <p:ext uri="{BB962C8B-B14F-4D97-AF65-F5344CB8AC3E}">
        <p14:creationId xmlns:p14="http://schemas.microsoft.com/office/powerpoint/2010/main" val="1978806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69</a:t>
            </a:fld>
            <a:endParaRPr lang="en-US" dirty="0"/>
          </a:p>
        </p:txBody>
      </p:sp>
    </p:spTree>
    <p:extLst>
      <p:ext uri="{BB962C8B-B14F-4D97-AF65-F5344CB8AC3E}">
        <p14:creationId xmlns:p14="http://schemas.microsoft.com/office/powerpoint/2010/main" val="2268613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70</a:t>
            </a:fld>
            <a:endParaRPr lang="en-US" dirty="0"/>
          </a:p>
        </p:txBody>
      </p:sp>
    </p:spTree>
    <p:extLst>
      <p:ext uri="{BB962C8B-B14F-4D97-AF65-F5344CB8AC3E}">
        <p14:creationId xmlns:p14="http://schemas.microsoft.com/office/powerpoint/2010/main" val="29456130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71</a:t>
            </a:fld>
            <a:endParaRPr lang="en-US" dirty="0"/>
          </a:p>
        </p:txBody>
      </p:sp>
    </p:spTree>
    <p:extLst>
      <p:ext uri="{BB962C8B-B14F-4D97-AF65-F5344CB8AC3E}">
        <p14:creationId xmlns:p14="http://schemas.microsoft.com/office/powerpoint/2010/main" val="1791995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72</a:t>
            </a:fld>
            <a:endParaRPr lang="en-US" dirty="0"/>
          </a:p>
        </p:txBody>
      </p:sp>
    </p:spTree>
    <p:extLst>
      <p:ext uri="{BB962C8B-B14F-4D97-AF65-F5344CB8AC3E}">
        <p14:creationId xmlns:p14="http://schemas.microsoft.com/office/powerpoint/2010/main" val="1243071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73</a:t>
            </a:fld>
            <a:endParaRPr lang="en-US" dirty="0"/>
          </a:p>
        </p:txBody>
      </p:sp>
    </p:spTree>
    <p:extLst>
      <p:ext uri="{BB962C8B-B14F-4D97-AF65-F5344CB8AC3E}">
        <p14:creationId xmlns:p14="http://schemas.microsoft.com/office/powerpoint/2010/main" val="302634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19760395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74</a:t>
            </a:fld>
            <a:endParaRPr lang="en-US" dirty="0"/>
          </a:p>
        </p:txBody>
      </p:sp>
    </p:spTree>
    <p:extLst>
      <p:ext uri="{BB962C8B-B14F-4D97-AF65-F5344CB8AC3E}">
        <p14:creationId xmlns:p14="http://schemas.microsoft.com/office/powerpoint/2010/main" val="13781691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75</a:t>
            </a:fld>
            <a:endParaRPr lang="en-US" dirty="0"/>
          </a:p>
        </p:txBody>
      </p:sp>
    </p:spTree>
    <p:extLst>
      <p:ext uri="{BB962C8B-B14F-4D97-AF65-F5344CB8AC3E}">
        <p14:creationId xmlns:p14="http://schemas.microsoft.com/office/powerpoint/2010/main" val="3875647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76</a:t>
            </a:fld>
            <a:endParaRPr lang="en-US" dirty="0"/>
          </a:p>
        </p:txBody>
      </p:sp>
    </p:spTree>
    <p:extLst>
      <p:ext uri="{BB962C8B-B14F-4D97-AF65-F5344CB8AC3E}">
        <p14:creationId xmlns:p14="http://schemas.microsoft.com/office/powerpoint/2010/main" val="589871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77</a:t>
            </a:fld>
            <a:endParaRPr lang="en-US" dirty="0"/>
          </a:p>
        </p:txBody>
      </p:sp>
    </p:spTree>
    <p:extLst>
      <p:ext uri="{BB962C8B-B14F-4D97-AF65-F5344CB8AC3E}">
        <p14:creationId xmlns:p14="http://schemas.microsoft.com/office/powerpoint/2010/main" val="21993348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78</a:t>
            </a:fld>
            <a:endParaRPr lang="en-US" dirty="0"/>
          </a:p>
        </p:txBody>
      </p:sp>
    </p:spTree>
    <p:extLst>
      <p:ext uri="{BB962C8B-B14F-4D97-AF65-F5344CB8AC3E}">
        <p14:creationId xmlns:p14="http://schemas.microsoft.com/office/powerpoint/2010/main" val="32158294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79</a:t>
            </a:fld>
            <a:endParaRPr lang="en-US" dirty="0"/>
          </a:p>
        </p:txBody>
      </p:sp>
    </p:spTree>
    <p:extLst>
      <p:ext uri="{BB962C8B-B14F-4D97-AF65-F5344CB8AC3E}">
        <p14:creationId xmlns:p14="http://schemas.microsoft.com/office/powerpoint/2010/main" val="1445077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80</a:t>
            </a:fld>
            <a:endParaRPr lang="en-US" dirty="0"/>
          </a:p>
        </p:txBody>
      </p:sp>
    </p:spTree>
    <p:extLst>
      <p:ext uri="{BB962C8B-B14F-4D97-AF65-F5344CB8AC3E}">
        <p14:creationId xmlns:p14="http://schemas.microsoft.com/office/powerpoint/2010/main" val="20862182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81</a:t>
            </a:fld>
            <a:endParaRPr lang="en-US" dirty="0"/>
          </a:p>
        </p:txBody>
      </p:sp>
    </p:spTree>
    <p:extLst>
      <p:ext uri="{BB962C8B-B14F-4D97-AF65-F5344CB8AC3E}">
        <p14:creationId xmlns:p14="http://schemas.microsoft.com/office/powerpoint/2010/main" val="3306529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82</a:t>
            </a:fld>
            <a:endParaRPr lang="en-US" dirty="0"/>
          </a:p>
        </p:txBody>
      </p:sp>
    </p:spTree>
    <p:extLst>
      <p:ext uri="{BB962C8B-B14F-4D97-AF65-F5344CB8AC3E}">
        <p14:creationId xmlns:p14="http://schemas.microsoft.com/office/powerpoint/2010/main" val="4637095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83</a:t>
            </a:fld>
            <a:endParaRPr lang="en-US" dirty="0"/>
          </a:p>
        </p:txBody>
      </p:sp>
    </p:spTree>
    <p:extLst>
      <p:ext uri="{BB962C8B-B14F-4D97-AF65-F5344CB8AC3E}">
        <p14:creationId xmlns:p14="http://schemas.microsoft.com/office/powerpoint/2010/main" val="65360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16453152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84</a:t>
            </a:fld>
            <a:endParaRPr lang="en-US" dirty="0"/>
          </a:p>
        </p:txBody>
      </p:sp>
    </p:spTree>
    <p:extLst>
      <p:ext uri="{BB962C8B-B14F-4D97-AF65-F5344CB8AC3E}">
        <p14:creationId xmlns:p14="http://schemas.microsoft.com/office/powerpoint/2010/main" val="29478160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85</a:t>
            </a:fld>
            <a:endParaRPr lang="en-US" dirty="0"/>
          </a:p>
        </p:txBody>
      </p:sp>
    </p:spTree>
    <p:extLst>
      <p:ext uri="{BB962C8B-B14F-4D97-AF65-F5344CB8AC3E}">
        <p14:creationId xmlns:p14="http://schemas.microsoft.com/office/powerpoint/2010/main" val="514365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86</a:t>
            </a:fld>
            <a:endParaRPr lang="en-US" dirty="0"/>
          </a:p>
        </p:txBody>
      </p:sp>
    </p:spTree>
    <p:extLst>
      <p:ext uri="{BB962C8B-B14F-4D97-AF65-F5344CB8AC3E}">
        <p14:creationId xmlns:p14="http://schemas.microsoft.com/office/powerpoint/2010/main" val="2095644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87</a:t>
            </a:fld>
            <a:endParaRPr lang="en-US" dirty="0"/>
          </a:p>
        </p:txBody>
      </p:sp>
    </p:spTree>
    <p:extLst>
      <p:ext uri="{BB962C8B-B14F-4D97-AF65-F5344CB8AC3E}">
        <p14:creationId xmlns:p14="http://schemas.microsoft.com/office/powerpoint/2010/main" val="30659401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88</a:t>
            </a:fld>
            <a:endParaRPr lang="en-US" dirty="0"/>
          </a:p>
        </p:txBody>
      </p:sp>
    </p:spTree>
    <p:extLst>
      <p:ext uri="{BB962C8B-B14F-4D97-AF65-F5344CB8AC3E}">
        <p14:creationId xmlns:p14="http://schemas.microsoft.com/office/powerpoint/2010/main" val="1656481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89</a:t>
            </a:fld>
            <a:endParaRPr lang="en-US" dirty="0"/>
          </a:p>
        </p:txBody>
      </p:sp>
    </p:spTree>
    <p:extLst>
      <p:ext uri="{BB962C8B-B14F-4D97-AF65-F5344CB8AC3E}">
        <p14:creationId xmlns:p14="http://schemas.microsoft.com/office/powerpoint/2010/main" val="3516395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90</a:t>
            </a:fld>
            <a:endParaRPr lang="en-US" dirty="0"/>
          </a:p>
        </p:txBody>
      </p:sp>
    </p:spTree>
    <p:extLst>
      <p:ext uri="{BB962C8B-B14F-4D97-AF65-F5344CB8AC3E}">
        <p14:creationId xmlns:p14="http://schemas.microsoft.com/office/powerpoint/2010/main" val="20874097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91</a:t>
            </a:fld>
            <a:endParaRPr lang="en-US" dirty="0"/>
          </a:p>
        </p:txBody>
      </p:sp>
    </p:spTree>
    <p:extLst>
      <p:ext uri="{BB962C8B-B14F-4D97-AF65-F5344CB8AC3E}">
        <p14:creationId xmlns:p14="http://schemas.microsoft.com/office/powerpoint/2010/main" val="7625437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92</a:t>
            </a:fld>
            <a:endParaRPr lang="en-US" dirty="0"/>
          </a:p>
        </p:txBody>
      </p:sp>
    </p:spTree>
    <p:extLst>
      <p:ext uri="{BB962C8B-B14F-4D97-AF65-F5344CB8AC3E}">
        <p14:creationId xmlns:p14="http://schemas.microsoft.com/office/powerpoint/2010/main" val="40802009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93</a:t>
            </a:fld>
            <a:endParaRPr lang="en-US" dirty="0"/>
          </a:p>
        </p:txBody>
      </p:sp>
    </p:spTree>
    <p:extLst>
      <p:ext uri="{BB962C8B-B14F-4D97-AF65-F5344CB8AC3E}">
        <p14:creationId xmlns:p14="http://schemas.microsoft.com/office/powerpoint/2010/main" val="2439624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25826835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minoristas sufren enormes situaciones de falta de existencias, a veces con consecuencias dramáticas e indeseables. Un estudio realizado por Roland Berger ha demostrado que el 60% de todas las situaciones de falta de existencias conlleva pérdidas de ventas masivas porque los clientes están decepcionados y cambian a otro minorista. Entonces, ¿qué podría ser más natural para los minoristas que utilizar el método más fácil para evitar situaciones de falta de existencias, que es simplemente mantener un poco más, o incluso mucho más, las reservas de reserva de las que necesitan en la cadena de suministro para fines? de seguridad? Tener más bienes en la cadena de suministro significa respuestas más rápidas a las necesidades actuales, no situaciones de falta de existencias y, por lo tanto, clientes satisfechos, o eso es lo que los minoristas a menudo discuten. Puede ser simple, pero también es muy costoso, lo que significa que no es una buena solución en absoluto</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94</a:t>
            </a:fld>
            <a:endParaRPr lang="en-US" dirty="0"/>
          </a:p>
        </p:txBody>
      </p:sp>
    </p:spTree>
    <p:extLst>
      <p:ext uri="{BB962C8B-B14F-4D97-AF65-F5344CB8AC3E}">
        <p14:creationId xmlns:p14="http://schemas.microsoft.com/office/powerpoint/2010/main" val="963423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95</a:t>
            </a:fld>
            <a:endParaRPr lang="en-US" dirty="0"/>
          </a:p>
        </p:txBody>
      </p:sp>
    </p:spTree>
    <p:extLst>
      <p:ext uri="{BB962C8B-B14F-4D97-AF65-F5344CB8AC3E}">
        <p14:creationId xmlns:p14="http://schemas.microsoft.com/office/powerpoint/2010/main" val="590263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7740000" cy="738000"/>
          </a:xfrm>
        </p:spPr>
        <p:txBody>
          <a:bodyPr anchor="t" anchorCtr="0">
            <a:noAutofit/>
          </a:bodyPr>
          <a:lstStyle>
            <a:lvl1pPr>
              <a:defRPr sz="48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9"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5136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1800000"/>
            <a:ext cx="8496000" cy="738664"/>
          </a:xfrm>
        </p:spPr>
        <p:txBody>
          <a:bodyPr anchor="t" anchorCtr="0">
            <a:noAutofit/>
          </a:bodyPr>
          <a:lstStyle>
            <a:lvl1pPr>
              <a:defRPr sz="4800">
                <a:solidFill>
                  <a:schemeClr val="tx1"/>
                </a:solidFill>
                <a:latin typeface="+mj-lt"/>
              </a:defRPr>
            </a:lvl1pPr>
          </a:lstStyle>
          <a:p>
            <a:r>
              <a:rPr lang="en-US" dirty="0"/>
              <a:t>Click to insert text</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ectangle 2"/>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061831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100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2830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649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dirty="0"/>
              <a:t>Click icon to add picture</a:t>
            </a:r>
          </a:p>
        </p:txBody>
      </p:sp>
      <p:sp>
        <p:nvSpPr>
          <p:cNvPr id="4" name="Text Placeholder 3"/>
          <p:cNvSpPr>
            <a:spLocks noGrp="1"/>
          </p:cNvSpPr>
          <p:nvPr>
            <p:ph type="body" sz="quarter" idx="11" hasCustomPrompt="1"/>
          </p:nvPr>
        </p:nvSpPr>
        <p:spPr>
          <a:xfrm>
            <a:off x="324000" y="1692000"/>
            <a:ext cx="5238000" cy="4392000"/>
          </a:xfrm>
        </p:spPr>
        <p:txBody>
          <a:body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1189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7597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86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Tree>
    <p:extLst>
      <p:ext uri="{BB962C8B-B14F-4D97-AF65-F5344CB8AC3E}">
        <p14:creationId xmlns:p14="http://schemas.microsoft.com/office/powerpoint/2010/main" val="2398366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extLst>
      <p:ext uri="{BB962C8B-B14F-4D97-AF65-F5344CB8AC3E}">
        <p14:creationId xmlns:p14="http://schemas.microsoft.com/office/powerpoint/2010/main" val="952161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extLst>
      <p:ext uri="{BB962C8B-B14F-4D97-AF65-F5344CB8AC3E}">
        <p14:creationId xmlns:p14="http://schemas.microsoft.com/office/powerpoint/2010/main" val="223015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bwMode="gray">
          <a:xfrm>
            <a:off x="324000" y="-1"/>
            <a:ext cx="8496000" cy="2160000"/>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414000" y="324000"/>
            <a:ext cx="774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sp>
        <p:nvSpPr>
          <p:cNvPr id="10" name="TextBox 9"/>
          <p:cNvSpPr txBox="1"/>
          <p:nvPr/>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chemeClr val="tx1"/>
                </a:solidFill>
                <a:ea typeface="Arial Unicode MS" pitchFamily="34" charset="-128"/>
                <a:cs typeface="Arial Unicode MS" pitchFamily="34" charset="-128"/>
              </a:rPr>
              <a:t>Use this title slide only with an</a:t>
            </a:r>
            <a:r>
              <a:rPr lang="en-US" sz="1600" kern="0" baseline="0" dirty="0">
                <a:solidFill>
                  <a:schemeClr val="tx1"/>
                </a:solidFill>
                <a:ea typeface="Arial Unicode MS" pitchFamily="34" charset="-128"/>
                <a:cs typeface="Arial Unicode MS" pitchFamily="34" charset="-128"/>
              </a:rPr>
              <a:t> image</a:t>
            </a:r>
            <a:endParaRPr lang="en-US" sz="1600" kern="0" dirty="0">
              <a:solidFill>
                <a:schemeClr val="tx1"/>
              </a:solidFill>
              <a:ea typeface="Arial Unicode MS" pitchFamily="34" charset="-128"/>
              <a:cs typeface="Arial Unicode MS" pitchFamily="34" charset="-128"/>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11" name="Rectangle 32"/>
          <p:cNvSpPr/>
          <p:nvPr userDrawn="1"/>
        </p:nvSpPr>
        <p:spPr bwMode="gray">
          <a:xfrm>
            <a:off x="324000" y="0"/>
            <a:ext cx="8496000" cy="162000"/>
          </a:xfrm>
          <a:prstGeom prst="rect">
            <a:avLst/>
          </a:prstGeom>
          <a:solidFill>
            <a:srgbClr val="F3E709"/>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39992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137160" y="1043940"/>
            <a:ext cx="8846820" cy="35052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6397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creen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383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A4286A-EB53-4627-ADFE-076AD3C5FFD2}" type="datetimeFigureOut">
              <a:rPr lang="en-US" smtClean="0"/>
              <a:pPr/>
              <a:t>11/4/2020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FD18-A5D6-42FA-BC72-34B7790164F5}" type="slidenum">
              <a:rPr lang="en-US" smtClean="0"/>
              <a:pPr/>
              <a:t>‹#›</a:t>
            </a:fld>
            <a:endParaRPr lang="en-US"/>
          </a:p>
        </p:txBody>
      </p:sp>
      <p:sp>
        <p:nvSpPr>
          <p:cNvPr id="8" name="Rectangle 7"/>
          <p:cNvSpPr/>
          <p:nvPr userDrawn="1"/>
        </p:nvSpPr>
        <p:spPr bwMode="gray">
          <a:xfrm>
            <a:off x="324000" y="0"/>
            <a:ext cx="8496000" cy="76200"/>
          </a:xfrm>
          <a:prstGeom prst="rect">
            <a:avLst/>
          </a:prstGeom>
          <a:solidFill>
            <a:schemeClr val="accent1">
              <a:alpha val="42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12999354"/>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7740000" cy="738000"/>
          </a:xfrm>
        </p:spPr>
        <p:txBody>
          <a:bodyPr anchor="t" anchorCtr="0">
            <a:noAutofit/>
          </a:bodyPr>
          <a:lstStyle>
            <a:lvl1pPr>
              <a:defRPr sz="4800">
                <a:solidFill>
                  <a:schemeClr val="tx1"/>
                </a:solidFill>
              </a:defRPr>
            </a:lvl1pPr>
          </a:lstStyle>
          <a:p>
            <a:r>
              <a:rPr lang="en-US" dirty="0"/>
              <a:t>Short Presentation Title</a:t>
            </a:r>
          </a:p>
        </p:txBody>
      </p:sp>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8"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40277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499870"/>
            <a:ext cx="7740000" cy="492443"/>
          </a:xfrm>
        </p:spPr>
        <p:txBody>
          <a:bodyPr anchor="b"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 SAP (delete if not needed)</a:t>
            </a:r>
            <a:br>
              <a:rPr lang="en-US" dirty="0"/>
            </a:br>
            <a:r>
              <a:rPr lang="en-US" dirty="0"/>
              <a:t>Month 00, 2016</a:t>
            </a:r>
          </a:p>
        </p:txBody>
      </p:sp>
      <p:sp>
        <p:nvSpPr>
          <p:cNvPr id="9" name="Title 1"/>
          <p:cNvSpPr>
            <a:spLocks noGrp="1"/>
          </p:cNvSpPr>
          <p:nvPr>
            <p:ph type="ctrTitle" hasCustomPrompt="1"/>
          </p:nvPr>
        </p:nvSpPr>
        <p:spPr bwMode="gray">
          <a:xfrm>
            <a:off x="324000" y="324000"/>
            <a:ext cx="774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
        <p:nvSpPr>
          <p:cNvPr id="8"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86368498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162747696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5438" y="6083725"/>
            <a:ext cx="916759" cy="453600"/>
          </a:xfrm>
          <a:prstGeom prst="rect">
            <a:avLst/>
          </a:prstGeom>
        </p:spPr>
      </p:pic>
    </p:spTree>
    <p:extLst>
      <p:ext uri="{BB962C8B-B14F-4D97-AF65-F5344CB8AC3E}">
        <p14:creationId xmlns:p14="http://schemas.microsoft.com/office/powerpoint/2010/main" val="47817398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5292000" cy="738664"/>
          </a:xfrm>
        </p:spPr>
        <p:txBody>
          <a:bodyPr anchor="t" anchorCtr="0">
            <a:noAutofit/>
          </a:bodyPr>
          <a:lstStyle>
            <a:lvl1pPr>
              <a:defRPr sz="4800">
                <a:solidFill>
                  <a:schemeClr val="tx1"/>
                </a:solidFill>
                <a:latin typeface="+mj-lt"/>
              </a:defRPr>
            </a:lvl1pPr>
          </a:lstStyle>
          <a:p>
            <a:r>
              <a:rPr lang="en-US" dirty="0"/>
              <a:t>Thank you</a:t>
            </a:r>
          </a:p>
        </p:txBody>
      </p:sp>
      <p:sp>
        <p:nvSpPr>
          <p:cNvPr id="12" name="Rectangle 11"/>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6300000" y="2556379"/>
            <a:ext cx="2520000" cy="3230646"/>
          </a:xfrm>
        </p:spPr>
        <p:txBody>
          <a:bodyPr anchor="t" anchorCtr="0">
            <a:noAutofit/>
          </a:bodyPr>
          <a:lstStyle>
            <a:lvl1pPr>
              <a:spcBef>
                <a:spcPts val="0"/>
              </a:spcBef>
              <a:defRPr sz="14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sp>
        <p:nvSpPr>
          <p:cNvPr id="8" name="TextBox 7"/>
          <p:cNvSpPr txBox="1"/>
          <p:nvPr userDrawn="1"/>
        </p:nvSpPr>
        <p:spPr bwMode="black">
          <a:xfrm>
            <a:off x="324000" y="6628489"/>
            <a:ext cx="2526333" cy="138499"/>
          </a:xfrm>
          <a:prstGeom prst="rect">
            <a:avLst/>
          </a:prstGeom>
          <a:noFill/>
        </p:spPr>
        <p:txBody>
          <a:bodyPr wrap="none" lIns="0" tIns="0" rIns="0" bIns="0" rtlCol="0">
            <a:spAutoFit/>
          </a:bodyPr>
          <a:lstStyle/>
          <a:p>
            <a:pPr marL="133350" indent="-133350" algn="l">
              <a:buClr>
                <a:schemeClr val="tx1"/>
              </a:buClr>
              <a:buFont typeface="Arial" pitchFamily="34" charset="0"/>
              <a:buChar char="©"/>
              <a:tabLst/>
            </a:pPr>
            <a:r>
              <a:rPr lang="en-US" sz="900" noProof="0" dirty="0">
                <a:solidFill>
                  <a:schemeClr val="tx1"/>
                </a:solidFill>
              </a:rPr>
              <a:t>2019 People</a:t>
            </a:r>
            <a:r>
              <a:rPr lang="en-US" sz="900" baseline="0" noProof="0" dirty="0">
                <a:solidFill>
                  <a:schemeClr val="tx1"/>
                </a:solidFill>
              </a:rPr>
              <a:t> In Technology</a:t>
            </a:r>
            <a:r>
              <a:rPr lang="en-US" sz="900" noProof="0" dirty="0">
                <a:solidFill>
                  <a:schemeClr val="tx1"/>
                </a:solidFill>
              </a:rPr>
              <a:t>. All rights reserved.</a:t>
            </a:r>
          </a:p>
        </p:txBody>
      </p:sp>
    </p:spTree>
    <p:extLst>
      <p:ext uri="{BB962C8B-B14F-4D97-AF65-F5344CB8AC3E}">
        <p14:creationId xmlns:p14="http://schemas.microsoft.com/office/powerpoint/2010/main" val="54533502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extLst>
      <p:ext uri="{BB962C8B-B14F-4D97-AF65-F5344CB8AC3E}">
        <p14:creationId xmlns:p14="http://schemas.microsoft.com/office/powerpoint/2010/main" val="2338935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Tree>
    <p:extLst>
      <p:ext uri="{BB962C8B-B14F-4D97-AF65-F5344CB8AC3E}">
        <p14:creationId xmlns:p14="http://schemas.microsoft.com/office/powerpoint/2010/main" val="3155311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userDrawn="1"/>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628488"/>
            <a:ext cx="8496000" cy="231249"/>
          </a:xfrm>
          <a:prstGeom prst="rect">
            <a:avLst/>
          </a:prstGeom>
          <a:solidFill>
            <a:schemeClr val="accent6">
              <a:lumMod val="75000"/>
              <a:alpha val="68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dirty="0">
                <a:ln>
                  <a:noFill/>
                </a:ln>
                <a:effectLst/>
                <a:uLnTx/>
                <a:uFillTx/>
                <a:ea typeface="Arial Unicode MS" pitchFamily="34" charset="-128"/>
                <a:cs typeface="Arial Unicode MS" pitchFamily="34" charset="-128"/>
              </a:rPr>
              <a:t>http://www.lsptec.com</a:t>
            </a:r>
          </a:p>
        </p:txBody>
      </p:sp>
      <p:sp>
        <p:nvSpPr>
          <p:cNvPr id="34" name="TextBox 33"/>
          <p:cNvSpPr txBox="1"/>
          <p:nvPr/>
        </p:nvSpPr>
        <p:spPr bwMode="black">
          <a:xfrm>
            <a:off x="8609557" y="6628489"/>
            <a:ext cx="213768" cy="138499"/>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900" baseline="0" noProof="0" smtClean="0">
                <a:solidFill>
                  <a:schemeClr val="bg1"/>
                </a:solidFill>
              </a:rPr>
              <a:pPr marL="93663" indent="-93663" algn="r">
                <a:buClr>
                  <a:schemeClr val="accent2"/>
                </a:buClr>
                <a:buFont typeface="Arial" pitchFamily="34" charset="0"/>
                <a:buNone/>
              </a:pPr>
              <a:t>‹#›</a:t>
            </a:fld>
            <a:endParaRPr lang="en-US" sz="900" noProof="0" dirty="0">
              <a:solidFill>
                <a:schemeClr val="bg1"/>
              </a:solidFill>
            </a:endParaRPr>
          </a:p>
        </p:txBody>
      </p:sp>
    </p:spTree>
    <p:extLst>
      <p:ext uri="{BB962C8B-B14F-4D97-AF65-F5344CB8AC3E}">
        <p14:creationId xmlns:p14="http://schemas.microsoft.com/office/powerpoint/2010/main" val="428059212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4" r:id="rId6"/>
    <p:sldLayoutId id="2147483745" r:id="rId7"/>
    <p:sldLayoutId id="2147483746" r:id="rId8"/>
    <p:sldLayoutId id="2147483747" r:id="rId9"/>
    <p:sldLayoutId id="2147483761"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62"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tx1"/>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tx1"/>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606E26-61A6-4103-883D-053FA0AEEE50}"/>
              </a:ext>
            </a:extLst>
          </p:cNvPr>
          <p:cNvPicPr>
            <a:picLocks noChangeAspect="1"/>
          </p:cNvPicPr>
          <p:nvPr/>
        </p:nvPicPr>
        <p:blipFill>
          <a:blip r:embed="rId2"/>
          <a:stretch>
            <a:fillRect/>
          </a:stretch>
        </p:blipFill>
        <p:spPr>
          <a:xfrm>
            <a:off x="0" y="0"/>
            <a:ext cx="9144000" cy="6858000"/>
          </a:xfrm>
          <a:prstGeom prst="rect">
            <a:avLst/>
          </a:prstGeom>
        </p:spPr>
      </p:pic>
      <p:sp>
        <p:nvSpPr>
          <p:cNvPr id="6" name="Rectangle 5"/>
          <p:cNvSpPr/>
          <p:nvPr/>
        </p:nvSpPr>
        <p:spPr bwMode="gray">
          <a:xfrm>
            <a:off x="324000" y="-2"/>
            <a:ext cx="8496000" cy="309248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Rectangle 7"/>
          <p:cNvSpPr/>
          <p:nvPr/>
        </p:nvSpPr>
        <p:spPr bwMode="gray">
          <a:xfrm>
            <a:off x="324000" y="0"/>
            <a:ext cx="8496000" cy="162000"/>
          </a:xfrm>
          <a:prstGeom prst="rect">
            <a:avLst/>
          </a:prstGeom>
          <a:solidFill>
            <a:srgbClr val="FFC000"/>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Title 2"/>
          <p:cNvSpPr>
            <a:spLocks noGrp="1"/>
          </p:cNvSpPr>
          <p:nvPr>
            <p:ph type="ctrTitle"/>
          </p:nvPr>
        </p:nvSpPr>
        <p:spPr/>
        <p:txBody>
          <a:bodyPr/>
          <a:lstStyle/>
          <a:p>
            <a:r>
              <a:rPr lang="es-MX" sz="3600" dirty="0"/>
              <a:t>Workshop SAP IBP(Integrated Business Planning)</a:t>
            </a:r>
            <a:endParaRPr lang="en-US" sz="3600" dirty="0"/>
          </a:p>
        </p:txBody>
      </p:sp>
      <p:sp>
        <p:nvSpPr>
          <p:cNvPr id="10" name="Subtítulo 9"/>
          <p:cNvSpPr>
            <a:spLocks noGrp="1"/>
          </p:cNvSpPr>
          <p:nvPr>
            <p:ph type="subTitle" idx="1"/>
          </p:nvPr>
        </p:nvSpPr>
        <p:spPr>
          <a:xfrm>
            <a:off x="414000" y="1923685"/>
            <a:ext cx="7740000" cy="492443"/>
          </a:xfrm>
        </p:spPr>
        <p:txBody>
          <a:bodyPr/>
          <a:lstStyle/>
          <a:p>
            <a:endParaRPr lang="es-ES_tradnl" dirty="0"/>
          </a:p>
          <a:p>
            <a:endParaRPr lang="es-ES_tradnl" dirty="0"/>
          </a:p>
          <a:p>
            <a:r>
              <a:rPr lang="es-MX" sz="1100" dirty="0"/>
              <a:t>Octubre 2020</a:t>
            </a:r>
          </a:p>
          <a:p>
            <a:r>
              <a:rPr lang="es-MX" sz="1100" dirty="0"/>
              <a:t>Carlos Estévez</a:t>
            </a:r>
          </a:p>
          <a:p>
            <a:r>
              <a:rPr lang="es-MX" sz="900" dirty="0"/>
              <a:t>Consultor SAP APO/IBP/F&amp;R</a:t>
            </a:r>
          </a:p>
          <a:p>
            <a:r>
              <a:rPr lang="es-MX" sz="900" dirty="0"/>
              <a:t>http://www.lspconsulting.com.mx</a:t>
            </a:r>
          </a:p>
        </p:txBody>
      </p:sp>
      <p:pic>
        <p:nvPicPr>
          <p:cNvPr id="15" name="Picture 14">
            <a:extLst>
              <a:ext uri="{FF2B5EF4-FFF2-40B4-BE49-F238E27FC236}">
                <a16:creationId xmlns:a16="http://schemas.microsoft.com/office/drawing/2014/main" id="{6472F490-363B-44EF-B145-FFA48BEC9255}"/>
              </a:ext>
            </a:extLst>
          </p:cNvPr>
          <p:cNvPicPr>
            <a:picLocks noChangeAspect="1"/>
          </p:cNvPicPr>
          <p:nvPr/>
        </p:nvPicPr>
        <p:blipFill>
          <a:blip r:embed="rId3"/>
          <a:stretch>
            <a:fillRect/>
          </a:stretch>
        </p:blipFill>
        <p:spPr>
          <a:xfrm>
            <a:off x="7990419" y="6233746"/>
            <a:ext cx="1153580" cy="588506"/>
          </a:xfrm>
          <a:prstGeom prst="rect">
            <a:avLst/>
          </a:prstGeom>
        </p:spPr>
      </p:pic>
      <p:pic>
        <p:nvPicPr>
          <p:cNvPr id="5" name="Picture 4">
            <a:extLst>
              <a:ext uri="{FF2B5EF4-FFF2-40B4-BE49-F238E27FC236}">
                <a16:creationId xmlns:a16="http://schemas.microsoft.com/office/drawing/2014/main" id="{832E0E7D-ABA6-4DC7-B46D-AFE4A00F7E3E}"/>
              </a:ext>
            </a:extLst>
          </p:cNvPr>
          <p:cNvPicPr>
            <a:picLocks noChangeAspect="1"/>
          </p:cNvPicPr>
          <p:nvPr/>
        </p:nvPicPr>
        <p:blipFill>
          <a:blip r:embed="rId4"/>
          <a:stretch>
            <a:fillRect/>
          </a:stretch>
        </p:blipFill>
        <p:spPr>
          <a:xfrm>
            <a:off x="414000" y="2713720"/>
            <a:ext cx="1406411" cy="378764"/>
          </a:xfrm>
          <a:prstGeom prst="rect">
            <a:avLst/>
          </a:prstGeom>
        </p:spPr>
      </p:pic>
    </p:spTree>
    <p:extLst>
      <p:ext uri="{BB962C8B-B14F-4D97-AF65-F5344CB8AC3E}">
        <p14:creationId xmlns:p14="http://schemas.microsoft.com/office/powerpoint/2010/main" val="1189121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114799" y="1404438"/>
            <a:ext cx="4602481" cy="1461111"/>
          </a:xfrm>
        </p:spPr>
        <p:txBody>
          <a:bodyPr/>
          <a:lstStyle/>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objetivo de la planeación de la demanda es estimar lo mejor posible la demanda de los clientes en el futuro</a:t>
            </a: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plan de de</a:t>
            </a:r>
            <a:r>
              <a:rPr lang="es-MX" dirty="0">
                <a:latin typeface="Calibri" panose="020F0502020204030204" pitchFamily="34" charset="0"/>
                <a:ea typeface="Calibri" panose="020F0502020204030204" pitchFamily="34" charset="0"/>
                <a:cs typeface="Arial" panose="020B0604020202020204" pitchFamily="34" charset="0"/>
              </a:rPr>
              <a:t>manda</a:t>
            </a:r>
            <a:r>
              <a:rPr lang="es-MX" sz="1800" dirty="0">
                <a:effectLst/>
                <a:latin typeface="Calibri" panose="020F0502020204030204" pitchFamily="34" charset="0"/>
                <a:ea typeface="Calibri" panose="020F0502020204030204" pitchFamily="34" charset="0"/>
                <a:cs typeface="Arial" panose="020B0604020202020204" pitchFamily="34" charset="0"/>
              </a:rPr>
              <a:t>  es creado basado en la generación de un pronostico y en la colaboración de los departamentos comerciales, marketing y de planeación</a:t>
            </a: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departamento comercial esta enfocado en los canales de venta y suplir la demanda de estos canales</a:t>
            </a:r>
            <a:endParaRPr lang="es-MX" dirty="0">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departamento de marketing trabaja en precios, branding y promociones para incrementar los ingresos de la compañía</a:t>
            </a: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departamento de planeación trabaja en estudiar la historia de ventas y así generar pronósticos para estimar la demanda</a:t>
            </a: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Planeacion de la demanda</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6ACC293E-5E8A-4C66-BFF6-0B71FFAC2D5D}"/>
              </a:ext>
            </a:extLst>
          </p:cNvPr>
          <p:cNvPicPr/>
          <p:nvPr/>
        </p:nvPicPr>
        <p:blipFill>
          <a:blip r:embed="rId3"/>
          <a:stretch>
            <a:fillRect/>
          </a:stretch>
        </p:blipFill>
        <p:spPr>
          <a:xfrm>
            <a:off x="324000" y="1503485"/>
            <a:ext cx="3658915" cy="3801940"/>
          </a:xfrm>
          <a:prstGeom prst="rect">
            <a:avLst/>
          </a:prstGeom>
        </p:spPr>
      </p:pic>
    </p:spTree>
    <p:extLst>
      <p:ext uri="{BB962C8B-B14F-4D97-AF65-F5344CB8AC3E}">
        <p14:creationId xmlns:p14="http://schemas.microsoft.com/office/powerpoint/2010/main" val="1998978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114799" y="1404438"/>
            <a:ext cx="4602481" cy="1461111"/>
          </a:xfrm>
        </p:spPr>
        <p:txBody>
          <a:bodyPr/>
          <a:lstStyle/>
          <a:p>
            <a:pPr marL="0" marR="0">
              <a:lnSpc>
                <a:spcPct val="107000"/>
              </a:lnSpc>
              <a:spcBef>
                <a:spcPts val="0"/>
              </a:spcBef>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El proceso de planeación de la demanda puede ser divido en los siguientes pasos:</a:t>
            </a:r>
          </a:p>
          <a:p>
            <a:pPr marL="342900" marR="0" lvl="0" indent="-342900">
              <a:lnSpc>
                <a:spcPct val="107000"/>
              </a:lnSpc>
              <a:spcBef>
                <a:spcPts val="0"/>
              </a:spcBef>
              <a:spcAft>
                <a:spcPts val="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Mantener datos maestros y parámetros</a:t>
            </a:r>
          </a:p>
          <a:p>
            <a:pPr marL="342900" marR="0" lvl="0" indent="-342900">
              <a:lnSpc>
                <a:spcPct val="107000"/>
              </a:lnSpc>
              <a:spcBef>
                <a:spcPts val="0"/>
              </a:spcBef>
              <a:spcAft>
                <a:spcPts val="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Limpiar datos históricos</a:t>
            </a:r>
          </a:p>
          <a:p>
            <a:pPr marL="342900" marR="0" lvl="0" indent="-342900">
              <a:lnSpc>
                <a:spcPct val="107000"/>
              </a:lnSpc>
              <a:spcBef>
                <a:spcPts val="0"/>
              </a:spcBef>
              <a:spcAft>
                <a:spcPts val="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Generar pronósticos estadísticos</a:t>
            </a:r>
          </a:p>
          <a:p>
            <a:pPr marL="342900" marR="0" lvl="0" indent="-342900">
              <a:lnSpc>
                <a:spcPct val="107000"/>
              </a:lnSpc>
              <a:spcBef>
                <a:spcPts val="0"/>
              </a:spcBef>
              <a:spcAft>
                <a:spcPts val="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Manejo y ajuste de la demanda</a:t>
            </a:r>
          </a:p>
          <a:p>
            <a:pPr marL="342900" marR="0" lvl="0" indent="-342900">
              <a:lnSpc>
                <a:spcPct val="107000"/>
              </a:lnSpc>
              <a:spcBef>
                <a:spcPts val="0"/>
              </a:spcBef>
              <a:spcAft>
                <a:spcPts val="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Consenso de planeación de la demanda</a:t>
            </a:r>
          </a:p>
          <a:p>
            <a:pPr marL="342900" marR="0" lvl="0" indent="-342900">
              <a:lnSpc>
                <a:spcPct val="107000"/>
              </a:lnSpc>
              <a:spcBef>
                <a:spcPts val="0"/>
              </a:spcBef>
              <a:spcAft>
                <a:spcPts val="80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Arial" panose="020B0604020202020204" pitchFamily="34" charset="0"/>
              </a:rPr>
              <a:t>Transferir plan de la demanda final a la planeación del suministro(</a:t>
            </a:r>
            <a:r>
              <a:rPr lang="es-MX" sz="1800" dirty="0" err="1">
                <a:effectLst/>
                <a:latin typeface="Calibri" panose="020F0502020204030204" pitchFamily="34" charset="0"/>
                <a:ea typeface="Calibri" panose="020F0502020204030204" pitchFamily="34" charset="0"/>
                <a:cs typeface="Arial" panose="020B0604020202020204" pitchFamily="34" charset="0"/>
              </a:rPr>
              <a:t>Supply</a:t>
            </a:r>
            <a:r>
              <a:rPr lang="es-MX" sz="1800" dirty="0">
                <a:effectLst/>
                <a:latin typeface="Calibri" panose="020F0502020204030204" pitchFamily="34" charset="0"/>
                <a:ea typeface="Calibri" panose="020F0502020204030204" pitchFamily="34" charset="0"/>
                <a:cs typeface="Arial" panose="020B0604020202020204" pitchFamily="34" charset="0"/>
              </a:rPr>
              <a:t> Planning)</a:t>
            </a:r>
          </a:p>
          <a:p>
            <a:pPr marL="0" lvl="1" indent="0" algn="just">
              <a:buNone/>
            </a:pPr>
            <a:endParaRPr lang="es-MX" sz="1300" dirty="0"/>
          </a:p>
          <a:p>
            <a:pPr marL="522900" lvl="2" indent="-342900" algn="just">
              <a:buAutoNum type="arabicPeriod"/>
            </a:pPr>
            <a:endParaRPr lang="es-MX" sz="11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Planeacion de la demanda</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AB95620B-4093-4016-A0BE-873523A1C270}"/>
              </a:ext>
            </a:extLst>
          </p:cNvPr>
          <p:cNvPicPr/>
          <p:nvPr/>
        </p:nvPicPr>
        <p:blipFill>
          <a:blip r:embed="rId3"/>
          <a:stretch>
            <a:fillRect/>
          </a:stretch>
        </p:blipFill>
        <p:spPr>
          <a:xfrm>
            <a:off x="254977" y="1342390"/>
            <a:ext cx="3780692" cy="4173220"/>
          </a:xfrm>
          <a:prstGeom prst="rect">
            <a:avLst/>
          </a:prstGeom>
        </p:spPr>
      </p:pic>
    </p:spTree>
    <p:extLst>
      <p:ext uri="{BB962C8B-B14F-4D97-AF65-F5344CB8AC3E}">
        <p14:creationId xmlns:p14="http://schemas.microsoft.com/office/powerpoint/2010/main" val="1586782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69778" y="1404438"/>
            <a:ext cx="4347501" cy="1461111"/>
          </a:xfrm>
        </p:spPr>
        <p:txBody>
          <a:bodyPr/>
          <a:lstStyle/>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El objetivo del plan de suministro es :</a:t>
            </a: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Tomar el resultado del plan de demanda(El cual no tiene ningún tipo de restricción(</a:t>
            </a:r>
            <a:r>
              <a:rPr lang="es-MX" sz="1800" dirty="0" err="1">
                <a:effectLst/>
                <a:latin typeface="Calibri" panose="020F0502020204030204" pitchFamily="34" charset="0"/>
                <a:ea typeface="Calibri" panose="020F0502020204030204" pitchFamily="34" charset="0"/>
                <a:cs typeface="Arial" panose="020B0604020202020204" pitchFamily="34" charset="0"/>
              </a:rPr>
              <a:t>Constraint</a:t>
            </a:r>
            <a:r>
              <a:rPr lang="es-MX" sz="1800" dirty="0">
                <a:effectLst/>
                <a:latin typeface="Calibri" panose="020F0502020204030204" pitchFamily="34" charset="0"/>
                <a:ea typeface="Calibri" panose="020F0502020204030204" pitchFamily="34" charset="0"/>
                <a:cs typeface="Arial" panose="020B0604020202020204" pitchFamily="34" charset="0"/>
              </a:rPr>
              <a:t>)) </a:t>
            </a: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Proponer un plan de compra</a:t>
            </a:r>
            <a:endParaRPr lang="es-MX" dirty="0">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s-MX" sz="1800" dirty="0">
                <a:effectLst/>
                <a:latin typeface="Calibri" panose="020F0502020204030204" pitchFamily="34" charset="0"/>
                <a:ea typeface="Calibri" panose="020F0502020204030204" pitchFamily="34" charset="0"/>
                <a:cs typeface="Arial" panose="020B0604020202020204" pitchFamily="34" charset="0"/>
              </a:rPr>
              <a:t>Propon</a:t>
            </a:r>
            <a:r>
              <a:rPr lang="es-MX" dirty="0">
                <a:latin typeface="Calibri" panose="020F0502020204030204" pitchFamily="34" charset="0"/>
                <a:ea typeface="Calibri" panose="020F0502020204030204" pitchFamily="34" charset="0"/>
                <a:cs typeface="Arial" panose="020B0604020202020204" pitchFamily="34" charset="0"/>
              </a:rPr>
              <a:t>er un plan de </a:t>
            </a:r>
            <a:r>
              <a:rPr lang="es-MX" sz="1800" dirty="0">
                <a:effectLst/>
                <a:latin typeface="Calibri" panose="020F0502020204030204" pitchFamily="34" charset="0"/>
                <a:ea typeface="Calibri" panose="020F0502020204030204" pitchFamily="34" charset="0"/>
                <a:cs typeface="Arial" panose="020B0604020202020204" pitchFamily="34" charset="0"/>
              </a:rPr>
              <a:t>producción</a:t>
            </a:r>
          </a:p>
          <a:p>
            <a:pPr marL="285750" indent="-285750">
              <a:buFont typeface="Arial" panose="020B0604020202020204" pitchFamily="34" charset="0"/>
              <a:buChar char="•"/>
            </a:pPr>
            <a:r>
              <a:rPr lang="es-MX" dirty="0">
                <a:latin typeface="Calibri" panose="020F0502020204030204" pitchFamily="34" charset="0"/>
                <a:ea typeface="Calibri" panose="020F0502020204030204" pitchFamily="34" charset="0"/>
                <a:cs typeface="Arial" panose="020B0604020202020204" pitchFamily="34" charset="0"/>
              </a:rPr>
              <a:t>Proponer un plan de </a:t>
            </a:r>
            <a:r>
              <a:rPr lang="es-MX" sz="1800" dirty="0">
                <a:effectLst/>
                <a:latin typeface="Calibri" panose="020F0502020204030204" pitchFamily="34" charset="0"/>
                <a:ea typeface="Calibri" panose="020F0502020204030204" pitchFamily="34" charset="0"/>
                <a:cs typeface="Arial" panose="020B0604020202020204" pitchFamily="34" charset="0"/>
              </a:rPr>
              <a:t>reaprovisionamiento para los centro de distribución que es donde se genera la demanda de los clientes</a:t>
            </a: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Planeacion del suministro</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0AF5F68F-2EDD-4CAD-8990-6F0C36D26943}"/>
              </a:ext>
            </a:extLst>
          </p:cNvPr>
          <p:cNvPicPr>
            <a:picLocks noChangeAspect="1"/>
          </p:cNvPicPr>
          <p:nvPr/>
        </p:nvPicPr>
        <p:blipFill>
          <a:blip r:embed="rId3"/>
          <a:stretch>
            <a:fillRect/>
          </a:stretch>
        </p:blipFill>
        <p:spPr>
          <a:xfrm>
            <a:off x="324000" y="1433512"/>
            <a:ext cx="4045778" cy="3990975"/>
          </a:xfrm>
          <a:prstGeom prst="rect">
            <a:avLst/>
          </a:prstGeom>
        </p:spPr>
      </p:pic>
    </p:spTree>
    <p:extLst>
      <p:ext uri="{BB962C8B-B14F-4D97-AF65-F5344CB8AC3E}">
        <p14:creationId xmlns:p14="http://schemas.microsoft.com/office/powerpoint/2010/main" val="79673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Planeación de la demanda</a:t>
            </a:r>
            <a:br>
              <a:rPr lang="es-ES" dirty="0"/>
            </a:br>
            <a:r>
              <a:rPr lang="es-ES" sz="1800" b="0" i="1" dirty="0"/>
              <a:t>“</a:t>
            </a:r>
            <a:r>
              <a:rPr lang="en-US" sz="1800" b="0" i="1" dirty="0"/>
              <a:t>It’s cheaper to be wrong than reactive and more profitable to make the market want what you can make than to make what the market wants”</a:t>
            </a: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2546199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0" y="1404438"/>
            <a:ext cx="4145281" cy="1461111"/>
          </a:xfrm>
        </p:spPr>
        <p:txBody>
          <a:bodyPr/>
          <a:lstStyle/>
          <a:p>
            <a:pPr marL="285750" lvl="0" indent="-285750">
              <a:buFont typeface="Arial" panose="020B0604020202020204" pitchFamily="34" charset="0"/>
              <a:buChar char="•"/>
            </a:pPr>
            <a:r>
              <a:rPr lang="es-MX" sz="1400" dirty="0"/>
              <a:t>El objetivo de la planeación de la demanda es alinear a toda la organización en un solo plan de ejecución y demanda que detalla cuales son las diferentes variables a considerar para la planeación futura y los recursos que serán tomados en cuenta en el proceso</a:t>
            </a:r>
          </a:p>
          <a:p>
            <a:pPr marL="285750" lvl="0" indent="-285750">
              <a:buFont typeface="Arial" panose="020B0604020202020204" pitchFamily="34" charset="0"/>
              <a:buChar char="•"/>
            </a:pPr>
            <a:r>
              <a:rPr lang="es-MX" sz="1400" dirty="0"/>
              <a:t>Los gerentes comerciales deben decidir si el plan de demanda les permite alcanzar sus metas de ventas</a:t>
            </a:r>
          </a:p>
          <a:p>
            <a:pPr marL="285750" lvl="0" indent="-285750">
              <a:buFont typeface="Arial" panose="020B0604020202020204" pitchFamily="34" charset="0"/>
              <a:buChar char="•"/>
            </a:pPr>
            <a:r>
              <a:rPr lang="es-MX" sz="1400" dirty="0"/>
              <a:t>Ejecutivos de cuentas deben asegurarse que no dejan ningún cliente in Short </a:t>
            </a:r>
          </a:p>
          <a:p>
            <a:pPr marL="285750" lvl="0" indent="-285750">
              <a:buFont typeface="Arial" panose="020B0604020202020204" pitchFamily="34" charset="0"/>
              <a:buChar char="•"/>
            </a:pPr>
            <a:r>
              <a:rPr lang="es-MX" sz="1400" dirty="0"/>
              <a:t>Gerentes mercadeo examinan el plan para asegurarse que sus campanas y actividades están contenidas en el plan</a:t>
            </a:r>
          </a:p>
          <a:p>
            <a:pPr marL="285750" lvl="0" indent="-285750">
              <a:buFont typeface="Arial" panose="020B0604020202020204" pitchFamily="34" charset="0"/>
              <a:buChar char="•"/>
            </a:pPr>
            <a:r>
              <a:rPr lang="es-MX" sz="1400" dirty="0"/>
              <a:t>En caso que se tenga producción los gerentes de operaciones y logísticos se encargan de tener los suficientes recursos para satisfacer las cifras de demanda</a:t>
            </a:r>
          </a:p>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Planeacion de la demanda</a:t>
            </a:r>
            <a:endParaRPr lang="en-US" dirty="0">
              <a:solidFill>
                <a:schemeClr val="tx1">
                  <a:lumMod val="65000"/>
                  <a:lumOff val="35000"/>
                </a:schemeClr>
              </a:solidFill>
            </a:endParaRPr>
          </a:p>
        </p:txBody>
      </p:sp>
      <p:pic>
        <p:nvPicPr>
          <p:cNvPr id="7" name="Picture 6">
            <a:extLst>
              <a:ext uri="{FF2B5EF4-FFF2-40B4-BE49-F238E27FC236}">
                <a16:creationId xmlns:a16="http://schemas.microsoft.com/office/drawing/2014/main" id="{4DB1955D-CC5C-407A-B1AF-D96404EF86EB}"/>
              </a:ext>
            </a:extLst>
          </p:cNvPr>
          <p:cNvPicPr/>
          <p:nvPr/>
        </p:nvPicPr>
        <p:blipFill>
          <a:blip r:embed="rId3"/>
          <a:stretch>
            <a:fillRect/>
          </a:stretch>
        </p:blipFill>
        <p:spPr>
          <a:xfrm>
            <a:off x="426719" y="1351073"/>
            <a:ext cx="4036793" cy="4305807"/>
          </a:xfrm>
          <a:prstGeom prst="rect">
            <a:avLst/>
          </a:prstGeom>
        </p:spPr>
      </p:pic>
    </p:spTree>
    <p:extLst>
      <p:ext uri="{BB962C8B-B14F-4D97-AF65-F5344CB8AC3E}">
        <p14:creationId xmlns:p14="http://schemas.microsoft.com/office/powerpoint/2010/main" val="75607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64405" y="1404438"/>
            <a:ext cx="3952876" cy="1461111"/>
          </a:xfrm>
        </p:spPr>
        <p:txBody>
          <a:bodyPr/>
          <a:lstStyle/>
          <a:p>
            <a:pPr marL="285750" lvl="0" indent="-285750">
              <a:buFont typeface="Arial" panose="020B0604020202020204" pitchFamily="34" charset="0"/>
              <a:buChar char="•"/>
            </a:pPr>
            <a:r>
              <a:rPr lang="es-MX" dirty="0"/>
              <a:t>La planeación de la demanda permite la proyección de la demanda en el futuro a través de herramientas estadísticas sofisticadas</a:t>
            </a:r>
          </a:p>
          <a:p>
            <a:pPr marL="285750" lvl="0" indent="-285750">
              <a:buFont typeface="Arial" panose="020B0604020202020204" pitchFamily="34" charset="0"/>
              <a:buChar char="•"/>
            </a:pPr>
            <a:r>
              <a:rPr lang="es-MX" dirty="0"/>
              <a:t>La planeación de la demanda es relevante porque ayuda a las organizaciones a bajar su inversión de capital en inventario </a:t>
            </a:r>
          </a:p>
          <a:p>
            <a:pPr marL="285750" lvl="0" indent="-285750">
              <a:buFont typeface="Arial" panose="020B0604020202020204" pitchFamily="34" charset="0"/>
              <a:buChar char="•"/>
            </a:pPr>
            <a:r>
              <a:rPr lang="es-MX" dirty="0"/>
              <a:t>La planeación de la demanda comprende no solo el proceso de generar un pronostico base sino un pronostico colaborativo entre las diferentes áreas</a:t>
            </a:r>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Planeacion de la demanda</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12EAD273-20CD-43F4-A52E-821A814B764B}"/>
              </a:ext>
            </a:extLst>
          </p:cNvPr>
          <p:cNvPicPr/>
          <p:nvPr/>
        </p:nvPicPr>
        <p:blipFill>
          <a:blip r:embed="rId3"/>
          <a:stretch>
            <a:fillRect/>
          </a:stretch>
        </p:blipFill>
        <p:spPr>
          <a:xfrm>
            <a:off x="619125" y="3301138"/>
            <a:ext cx="3952875" cy="3196013"/>
          </a:xfrm>
          <a:prstGeom prst="rect">
            <a:avLst/>
          </a:prstGeom>
        </p:spPr>
      </p:pic>
      <p:pic>
        <p:nvPicPr>
          <p:cNvPr id="2" name="Picture 1">
            <a:extLst>
              <a:ext uri="{FF2B5EF4-FFF2-40B4-BE49-F238E27FC236}">
                <a16:creationId xmlns:a16="http://schemas.microsoft.com/office/drawing/2014/main" id="{4E55EF15-8012-43FF-900C-6ED0173DF858}"/>
              </a:ext>
            </a:extLst>
          </p:cNvPr>
          <p:cNvPicPr>
            <a:picLocks noChangeAspect="1"/>
          </p:cNvPicPr>
          <p:nvPr/>
        </p:nvPicPr>
        <p:blipFill>
          <a:blip r:embed="rId4"/>
          <a:stretch>
            <a:fillRect/>
          </a:stretch>
        </p:blipFill>
        <p:spPr>
          <a:xfrm>
            <a:off x="685799" y="1401774"/>
            <a:ext cx="3819525" cy="1876425"/>
          </a:xfrm>
          <a:prstGeom prst="rect">
            <a:avLst/>
          </a:prstGeom>
        </p:spPr>
      </p:pic>
    </p:spTree>
    <p:extLst>
      <p:ext uri="{BB962C8B-B14F-4D97-AF65-F5344CB8AC3E}">
        <p14:creationId xmlns:p14="http://schemas.microsoft.com/office/powerpoint/2010/main" val="276968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2231472"/>
            <a:ext cx="8393281" cy="4302528"/>
          </a:xfrm>
        </p:spPr>
        <p:txBody>
          <a:bodyPr/>
          <a:lstStyle/>
          <a:p>
            <a:pPr marL="285750" lvl="0" indent="-285750">
              <a:buFont typeface="Arial" panose="020B0604020202020204" pitchFamily="34" charset="0"/>
              <a:buChar char="•"/>
            </a:pPr>
            <a:r>
              <a:rPr lang="es-MX" sz="1200" b="1" dirty="0"/>
              <a:t>Revisión Productos </a:t>
            </a:r>
          </a:p>
          <a:p>
            <a:pPr lvl="0"/>
            <a:r>
              <a:rPr lang="es-MX" sz="1200" dirty="0"/>
              <a:t>La primera fase del proceso se refiere a la evaluación de los productos nuevos. Debido a que los mismos no tienen histórico de ventas no pueden ser planeados de la misma forma que los productos convencionales. El impacto de estos productos es significante. </a:t>
            </a:r>
          </a:p>
          <a:p>
            <a:pPr marL="285750" indent="-285750">
              <a:buFont typeface="Arial" panose="020B0604020202020204" pitchFamily="34" charset="0"/>
              <a:buChar char="•"/>
            </a:pPr>
            <a:r>
              <a:rPr lang="es-MX" sz="1200" b="1" dirty="0"/>
              <a:t>Planeación de la demanda</a:t>
            </a:r>
          </a:p>
          <a:p>
            <a:r>
              <a:rPr lang="es-MX" sz="1200" dirty="0"/>
              <a:t>La segunda fase es la planeación o proyección de la demanda sin restricciones. El objetivo es obtener una demanda futura sin restricciones(</a:t>
            </a:r>
            <a:r>
              <a:rPr lang="es-MX" sz="1200" dirty="0" err="1"/>
              <a:t>Unconstrainned</a:t>
            </a:r>
            <a:r>
              <a:rPr lang="es-MX" sz="1200" dirty="0"/>
              <a:t>) lo cual es logrado atreves de una generación de pronostico cuantitativa y el consenso entre diferentes áreas incluyendo planeación, ventas, marketing y finanzas. El plan consensuado de este paso es “</a:t>
            </a:r>
            <a:r>
              <a:rPr lang="es-MX" sz="1200" dirty="0" err="1"/>
              <a:t>Unconstrained</a:t>
            </a:r>
            <a:r>
              <a:rPr lang="es-MX" sz="1200" dirty="0"/>
              <a:t>” por naturaleza. Representa el volumen de venta que la organización puede vender en el mercado sin alguna restricción de capacidad. </a:t>
            </a:r>
          </a:p>
          <a:p>
            <a:r>
              <a:rPr lang="es-MX" sz="1200" dirty="0"/>
              <a:t>-El inicio de este proceso es la obtención del histórico de ventas</a:t>
            </a:r>
          </a:p>
          <a:p>
            <a:r>
              <a:rPr lang="es-MX" sz="1200" dirty="0"/>
              <a:t>-Basado en la estadística los encargados comerciales (Sales </a:t>
            </a:r>
            <a:r>
              <a:rPr lang="es-MX" sz="1200" dirty="0" err="1"/>
              <a:t>Representatives</a:t>
            </a:r>
            <a:r>
              <a:rPr lang="es-MX" sz="1200" dirty="0"/>
              <a:t>) proveerán información adicional enriqueciendo el pronostico basado en los objetivo de sus canales de venta</a:t>
            </a:r>
          </a:p>
          <a:p>
            <a:r>
              <a:rPr lang="es-MX" sz="1200" dirty="0"/>
              <a:t>-El departamento de marketing proveerá información acerca de promociones planeadas o estrategias de marketing</a:t>
            </a:r>
          </a:p>
          <a:p>
            <a:r>
              <a:rPr lang="es-MX" sz="1200" dirty="0"/>
              <a:t>-Finalmente el pronostico es administrado por el área de planeación quien tiene el rol de facilitador en las juntas de revisión SOP</a:t>
            </a:r>
          </a:p>
          <a:p>
            <a:pPr lvl="0"/>
            <a:endParaRPr lang="es-MX" b="1" dirty="0"/>
          </a:p>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Fases SOP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BA99C66-225F-405C-A89C-A81A0877F94E}"/>
              </a:ext>
            </a:extLst>
          </p:cNvPr>
          <p:cNvPicPr>
            <a:picLocks noChangeAspect="1"/>
          </p:cNvPicPr>
          <p:nvPr/>
        </p:nvPicPr>
        <p:blipFill>
          <a:blip r:embed="rId3"/>
          <a:stretch>
            <a:fillRect/>
          </a:stretch>
        </p:blipFill>
        <p:spPr>
          <a:xfrm>
            <a:off x="324000" y="1272418"/>
            <a:ext cx="8820000" cy="959054"/>
          </a:xfrm>
          <a:prstGeom prst="rect">
            <a:avLst/>
          </a:prstGeom>
        </p:spPr>
      </p:pic>
    </p:spTree>
    <p:extLst>
      <p:ext uri="{BB962C8B-B14F-4D97-AF65-F5344CB8AC3E}">
        <p14:creationId xmlns:p14="http://schemas.microsoft.com/office/powerpoint/2010/main" val="701836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2298584"/>
            <a:ext cx="8393281" cy="4235416"/>
          </a:xfrm>
        </p:spPr>
        <p:txBody>
          <a:bodyPr/>
          <a:lstStyle/>
          <a:p>
            <a:pPr marL="285750" lvl="0" indent="-285750">
              <a:buFont typeface="Arial" panose="020B0604020202020204" pitchFamily="34" charset="0"/>
              <a:buChar char="•"/>
            </a:pPr>
            <a:r>
              <a:rPr lang="es-MX" sz="1400" b="1" dirty="0"/>
              <a:t>Revisión del plan de suministro</a:t>
            </a:r>
          </a:p>
          <a:p>
            <a:pPr lvl="0"/>
            <a:r>
              <a:rPr lang="es-MX" sz="1200" dirty="0"/>
              <a:t>El inicio de este proceso es el plan de demanda determinado en el proceso anterior. En esta fase se toma el plan de demanda y se determina un plan basado en los recursos o capacidades que tiene la empresa ya sea:</a:t>
            </a:r>
          </a:p>
          <a:p>
            <a:r>
              <a:rPr lang="es-MX" sz="1200" dirty="0"/>
              <a:t>-El objetivo es balancear ambas necesidades para obtener lo optimo a adquirir o producir</a:t>
            </a:r>
          </a:p>
          <a:p>
            <a:pPr lvl="0"/>
            <a:r>
              <a:rPr lang="es-MX" sz="1200" dirty="0"/>
              <a:t>-Capacidad de almacenamiento</a:t>
            </a:r>
          </a:p>
          <a:p>
            <a:pPr lvl="0"/>
            <a:r>
              <a:rPr lang="es-MX" sz="1200" dirty="0"/>
              <a:t>-Capacidad de producción</a:t>
            </a:r>
          </a:p>
          <a:p>
            <a:pPr lvl="0"/>
            <a:r>
              <a:rPr lang="es-MX" sz="1200" dirty="0"/>
              <a:t>-Capacidad de transporte</a:t>
            </a:r>
          </a:p>
          <a:p>
            <a:pPr lvl="0"/>
            <a:r>
              <a:rPr lang="es-MX" sz="1200" dirty="0"/>
              <a:t>-Optimización de tamaños de lote</a:t>
            </a:r>
          </a:p>
          <a:p>
            <a:pPr lvl="0"/>
            <a:r>
              <a:rPr lang="es-MX" sz="1200" dirty="0"/>
              <a:t>-Fuentes de aprovisionamiento</a:t>
            </a:r>
          </a:p>
          <a:p>
            <a:pPr lvl="0"/>
            <a:r>
              <a:rPr lang="es-MX" sz="1200" dirty="0"/>
              <a:t>-Calculo de Stock de seguridad</a:t>
            </a:r>
          </a:p>
          <a:p>
            <a:pPr lvl="0"/>
            <a:r>
              <a:rPr lang="es-MX" sz="1200" dirty="0"/>
              <a:t>-Stock actual, pedidos en curso</a:t>
            </a:r>
          </a:p>
          <a:p>
            <a:pPr lvl="0"/>
            <a:r>
              <a:rPr lang="es-MX" sz="1200" dirty="0"/>
              <a:t>En esta parte del plan se pueden tomar decisiones basado en la decisión de cumplir con la demanda y maximizar ingresos o minimizar costos</a:t>
            </a:r>
            <a:endParaRPr lang="es-MX" sz="1600" dirty="0"/>
          </a:p>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Fases SOP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BA99C66-225F-405C-A89C-A81A0877F94E}"/>
              </a:ext>
            </a:extLst>
          </p:cNvPr>
          <p:cNvPicPr>
            <a:picLocks noChangeAspect="1"/>
          </p:cNvPicPr>
          <p:nvPr/>
        </p:nvPicPr>
        <p:blipFill>
          <a:blip r:embed="rId3"/>
          <a:stretch>
            <a:fillRect/>
          </a:stretch>
        </p:blipFill>
        <p:spPr>
          <a:xfrm>
            <a:off x="324000" y="1272418"/>
            <a:ext cx="8820000" cy="1026165"/>
          </a:xfrm>
          <a:prstGeom prst="rect">
            <a:avLst/>
          </a:prstGeom>
        </p:spPr>
      </p:pic>
    </p:spTree>
    <p:extLst>
      <p:ext uri="{BB962C8B-B14F-4D97-AF65-F5344CB8AC3E}">
        <p14:creationId xmlns:p14="http://schemas.microsoft.com/office/powerpoint/2010/main" val="1471145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2298584"/>
            <a:ext cx="8393281" cy="4235416"/>
          </a:xfrm>
        </p:spPr>
        <p:txBody>
          <a:bodyPr/>
          <a:lstStyle/>
          <a:p>
            <a:pPr marL="285750" lvl="0" indent="-285750">
              <a:buFont typeface="Arial" panose="020B0604020202020204" pitchFamily="34" charset="0"/>
              <a:buChar char="•"/>
            </a:pPr>
            <a:r>
              <a:rPr lang="es-MX" sz="1400" b="1" dirty="0"/>
              <a:t>Revisión operativa</a:t>
            </a:r>
          </a:p>
          <a:p>
            <a:pPr lvl="0"/>
            <a:r>
              <a:rPr lang="es-MX" sz="1400" dirty="0"/>
              <a:t>Basado en el plan de demanda que se hizo en esta parte se hace una revisión de las restricciones de las capacidades para cumplir el plan de demanda. Los encargados de venta, marketing, operación, planeación y finanzas se ponen de acuerdo para resolver cualquier impedimento a nivel de operación.</a:t>
            </a:r>
          </a:p>
          <a:p>
            <a:pPr lvl="0"/>
            <a:r>
              <a:rPr lang="es-MX" sz="1400" dirty="0"/>
              <a:t>Por ejemplo: </a:t>
            </a:r>
          </a:p>
          <a:p>
            <a:pPr lvl="0"/>
            <a:r>
              <a:rPr lang="es-MX" sz="1400" dirty="0"/>
              <a:t>-Si hay una restricción de capacidad en una de las líneas de producción, se puede analizar si vale la pena producir en una diferente planta o producir mas temprano para poder suplir la demanda</a:t>
            </a:r>
          </a:p>
          <a:p>
            <a:pPr lvl="0"/>
            <a:r>
              <a:rPr lang="es-MX" sz="1400" dirty="0"/>
              <a:t>-En esta parte también se evalúan los riesgos que puede tener esta decisión</a:t>
            </a:r>
          </a:p>
          <a:p>
            <a:pPr lvl="0"/>
            <a:r>
              <a:rPr lang="es-MX" sz="1400" dirty="0"/>
              <a:t>-Costos de transportación, almacenamiento e inventario deben ser considerados</a:t>
            </a:r>
          </a:p>
          <a:p>
            <a:pPr lvl="0"/>
            <a:r>
              <a:rPr lang="es-MX" sz="1400" dirty="0"/>
              <a:t>-El resultado de esta reunión concluiría con la determinación de uno o mas opciones viables. Algunas de estas decisiones podrían requerir la validación en la decisión ejecutiva</a:t>
            </a:r>
            <a:endParaRPr lang="es-MX" dirty="0"/>
          </a:p>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Fases SOP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BA99C66-225F-405C-A89C-A81A0877F94E}"/>
              </a:ext>
            </a:extLst>
          </p:cNvPr>
          <p:cNvPicPr>
            <a:picLocks noChangeAspect="1"/>
          </p:cNvPicPr>
          <p:nvPr/>
        </p:nvPicPr>
        <p:blipFill>
          <a:blip r:embed="rId3"/>
          <a:stretch>
            <a:fillRect/>
          </a:stretch>
        </p:blipFill>
        <p:spPr>
          <a:xfrm>
            <a:off x="324000" y="1272418"/>
            <a:ext cx="8820000" cy="1026165"/>
          </a:xfrm>
          <a:prstGeom prst="rect">
            <a:avLst/>
          </a:prstGeom>
        </p:spPr>
      </p:pic>
    </p:spTree>
    <p:extLst>
      <p:ext uri="{BB962C8B-B14F-4D97-AF65-F5344CB8AC3E}">
        <p14:creationId xmlns:p14="http://schemas.microsoft.com/office/powerpoint/2010/main" val="646822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2298584"/>
            <a:ext cx="8393281" cy="4235416"/>
          </a:xfrm>
        </p:spPr>
        <p:txBody>
          <a:bodyPr/>
          <a:lstStyle/>
          <a:p>
            <a:pPr marL="285750" lvl="0" indent="-285750">
              <a:buFont typeface="Arial" panose="020B0604020202020204" pitchFamily="34" charset="0"/>
              <a:buChar char="•"/>
            </a:pPr>
            <a:r>
              <a:rPr lang="es-MX" sz="1400" b="1" dirty="0"/>
              <a:t>Revisión ejecutiva</a:t>
            </a:r>
          </a:p>
          <a:p>
            <a:pPr lvl="0"/>
            <a:r>
              <a:rPr lang="es-MX" sz="1400" dirty="0"/>
              <a:t>En esta parte del proceso el área ejecutiva de la empresa mas que todo revisa las decisiones del plan operaciones y da el visto bueno. Cuando hay decisiones riesgosas como producir antes, producir en otra planta o incurrir en ampliar la capacidad de una línea de producción, muchas veces se necesita la aprobación operativa ya que hay un riesgo financiero de por medio</a:t>
            </a:r>
            <a:endParaRPr lang="es-MX" dirty="0"/>
          </a:p>
          <a:p>
            <a:pPr marL="285750" lvl="0" indent="-285750">
              <a:buFont typeface="Arial" panose="020B0604020202020204" pitchFamily="34" charset="0"/>
              <a:buChar char="•"/>
            </a:pPr>
            <a:endParaRPr lang="en-US" dirty="0"/>
          </a:p>
          <a:p>
            <a:r>
              <a:rPr lang="es-MX" dirty="0"/>
              <a:t> </a:t>
            </a:r>
            <a:endParaRPr lang="en-US" sz="16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Fases SOP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BA99C66-225F-405C-A89C-A81A0877F94E}"/>
              </a:ext>
            </a:extLst>
          </p:cNvPr>
          <p:cNvPicPr>
            <a:picLocks noChangeAspect="1"/>
          </p:cNvPicPr>
          <p:nvPr/>
        </p:nvPicPr>
        <p:blipFill>
          <a:blip r:embed="rId3"/>
          <a:stretch>
            <a:fillRect/>
          </a:stretch>
        </p:blipFill>
        <p:spPr>
          <a:xfrm>
            <a:off x="324000" y="1272418"/>
            <a:ext cx="8820000" cy="1026165"/>
          </a:xfrm>
          <a:prstGeom prst="rect">
            <a:avLst/>
          </a:prstGeom>
        </p:spPr>
      </p:pic>
    </p:spTree>
    <p:extLst>
      <p:ext uri="{BB962C8B-B14F-4D97-AF65-F5344CB8AC3E}">
        <p14:creationId xmlns:p14="http://schemas.microsoft.com/office/powerpoint/2010/main" val="67803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7681" y="1404438"/>
            <a:ext cx="8229600" cy="5197698"/>
          </a:xfrm>
        </p:spPr>
        <p:txBody>
          <a:bodyPr/>
          <a:lstStyle/>
          <a:p>
            <a:pPr marL="285750" lvl="0" indent="-285750">
              <a:buFont typeface="Arial" panose="020B0604020202020204" pitchFamily="34" charset="0"/>
              <a:buChar char="•"/>
            </a:pPr>
            <a:endParaRPr lang="es-MX" dirty="0"/>
          </a:p>
          <a:p>
            <a:pPr marL="285750" lvl="0" indent="-285750">
              <a:buFont typeface="Arial" panose="020B0604020202020204" pitchFamily="34" charset="0"/>
              <a:buChar char="•"/>
            </a:pPr>
            <a:r>
              <a:rPr lang="es-MX" dirty="0"/>
              <a:t>Explicar que es SAP IBP(Integrated Business Planning) y como puede colaborar para mejorar los procesos de las empresas</a:t>
            </a:r>
          </a:p>
          <a:p>
            <a:pPr marL="285750" lvl="0" indent="-285750">
              <a:buFont typeface="Arial" panose="020B0604020202020204" pitchFamily="34" charset="0"/>
              <a:buChar char="•"/>
            </a:pPr>
            <a:r>
              <a:rPr lang="es-MX" dirty="0"/>
              <a:t>Explicar la arquitectura de SAP IBP</a:t>
            </a:r>
          </a:p>
          <a:p>
            <a:pPr marL="285750" lvl="0" indent="-285750">
              <a:buFont typeface="Arial" panose="020B0604020202020204" pitchFamily="34" charset="0"/>
              <a:buChar char="•"/>
            </a:pPr>
            <a:r>
              <a:rPr lang="es-MX" dirty="0"/>
              <a:t>Mostrar como los usuarios interactúan con SAP IBP, tanto con aplicaciones Fiori como con la planificación atreves de Excel</a:t>
            </a:r>
          </a:p>
          <a:p>
            <a:pPr marL="285750" lvl="0" indent="-285750">
              <a:buFont typeface="Arial" panose="020B0604020202020204" pitchFamily="34" charset="0"/>
              <a:buChar char="•"/>
            </a:pPr>
            <a:r>
              <a:rPr lang="es-MX" dirty="0"/>
              <a:t>Visualizar un demo con algunos escenarios de los procesos de planificación de demanda</a:t>
            </a:r>
          </a:p>
          <a:p>
            <a:pPr marL="285750" lvl="0" indent="-285750">
              <a:buFont typeface="Arial" panose="020B0604020202020204" pitchFamily="34" charset="0"/>
              <a:buChar char="•"/>
            </a:pPr>
            <a:r>
              <a:rPr lang="es-MX" dirty="0"/>
              <a:t>Explicar conceptos fundamentales como:</a:t>
            </a:r>
          </a:p>
          <a:p>
            <a:pPr lvl="2">
              <a:buFont typeface="Wingdings" panose="05000000000000000000" pitchFamily="2" charset="2"/>
              <a:buChar char="§"/>
            </a:pPr>
            <a:r>
              <a:rPr lang="es-MX" sz="1800" dirty="0"/>
              <a:t>Planeación de la demanda(</a:t>
            </a:r>
            <a:r>
              <a:rPr lang="es-MX" sz="1800" dirty="0" err="1"/>
              <a:t>Demmand</a:t>
            </a:r>
            <a:r>
              <a:rPr lang="es-MX" sz="1800" dirty="0"/>
              <a:t> Planning)</a:t>
            </a:r>
          </a:p>
          <a:p>
            <a:pPr lvl="2">
              <a:buFont typeface="Wingdings" panose="05000000000000000000" pitchFamily="2" charset="2"/>
              <a:buChar char="§"/>
            </a:pPr>
            <a:r>
              <a:rPr lang="es-MX" sz="1800" dirty="0"/>
              <a:t>Planeación del suministro(</a:t>
            </a:r>
            <a:r>
              <a:rPr lang="es-MX" sz="1800" dirty="0" err="1"/>
              <a:t>Supply</a:t>
            </a:r>
            <a:r>
              <a:rPr lang="es-MX" sz="1800" dirty="0"/>
              <a:t> Planning)</a:t>
            </a:r>
          </a:p>
          <a:p>
            <a:pPr lvl="2">
              <a:buFont typeface="Wingdings" panose="05000000000000000000" pitchFamily="2" charset="2"/>
              <a:buChar char="§"/>
            </a:pPr>
            <a:r>
              <a:rPr lang="es-MX" sz="1800" dirty="0"/>
              <a:t>SOP(Sales &amp; </a:t>
            </a:r>
            <a:r>
              <a:rPr lang="es-MX" sz="1800" dirty="0" err="1"/>
              <a:t>Operation</a:t>
            </a:r>
            <a:r>
              <a:rPr lang="es-MX" sz="1800" dirty="0"/>
              <a:t> Planning)</a:t>
            </a:r>
          </a:p>
          <a:p>
            <a:pPr lvl="2">
              <a:buFont typeface="Wingdings" panose="05000000000000000000" pitchFamily="2" charset="2"/>
              <a:buChar char="§"/>
            </a:pPr>
            <a:r>
              <a:rPr lang="es-MX" sz="1800" dirty="0"/>
              <a:t>Pronostico colaborativo y consensuado</a:t>
            </a:r>
          </a:p>
          <a:p>
            <a:pPr lvl="2">
              <a:buFont typeface="Wingdings" panose="05000000000000000000" pitchFamily="2" charset="2"/>
              <a:buChar char="§"/>
            </a:pPr>
            <a:endParaRPr lang="es-MX" sz="20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Objetivos</a:t>
            </a:r>
            <a:endParaRPr lang="en-US" dirty="0">
              <a:solidFill>
                <a:schemeClr val="tx1">
                  <a:lumMod val="65000"/>
                  <a:lumOff val="35000"/>
                </a:schemeClr>
              </a:solidFill>
            </a:endParaRPr>
          </a:p>
        </p:txBody>
      </p:sp>
    </p:spTree>
    <p:extLst>
      <p:ext uri="{BB962C8B-B14F-4D97-AF65-F5344CB8AC3E}">
        <p14:creationId xmlns:p14="http://schemas.microsoft.com/office/powerpoint/2010/main" val="1823218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Rol planeacion de la demanda</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ED9CB1A-C4C9-45FB-9EDF-AF94F6AE2EB6}"/>
              </a:ext>
            </a:extLst>
          </p:cNvPr>
          <p:cNvPicPr>
            <a:picLocks noChangeAspect="1"/>
          </p:cNvPicPr>
          <p:nvPr/>
        </p:nvPicPr>
        <p:blipFill>
          <a:blip r:embed="rId3"/>
          <a:stretch>
            <a:fillRect/>
          </a:stretch>
        </p:blipFill>
        <p:spPr>
          <a:xfrm>
            <a:off x="324000" y="1485900"/>
            <a:ext cx="8308556" cy="4604934"/>
          </a:xfrm>
          <a:prstGeom prst="rect">
            <a:avLst/>
          </a:prstGeom>
          <a:ln>
            <a:solidFill>
              <a:srgbClr val="FFC000"/>
            </a:solidFill>
          </a:ln>
        </p:spPr>
      </p:pic>
    </p:spTree>
    <p:extLst>
      <p:ext uri="{BB962C8B-B14F-4D97-AF65-F5344CB8AC3E}">
        <p14:creationId xmlns:p14="http://schemas.microsoft.com/office/powerpoint/2010/main" val="1006324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Rol planeacion de la demanda</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58D96F07-0AC0-444C-BB3C-93F3F812EDB7}"/>
              </a:ext>
            </a:extLst>
          </p:cNvPr>
          <p:cNvPicPr>
            <a:picLocks noChangeAspect="1"/>
          </p:cNvPicPr>
          <p:nvPr/>
        </p:nvPicPr>
        <p:blipFill>
          <a:blip r:embed="rId3"/>
          <a:stretch>
            <a:fillRect/>
          </a:stretch>
        </p:blipFill>
        <p:spPr>
          <a:xfrm>
            <a:off x="323999" y="1458374"/>
            <a:ext cx="8386048" cy="4609125"/>
          </a:xfrm>
          <a:prstGeom prst="rect">
            <a:avLst/>
          </a:prstGeom>
          <a:ln>
            <a:solidFill>
              <a:srgbClr val="FFC000"/>
            </a:solidFill>
          </a:ln>
        </p:spPr>
      </p:pic>
    </p:spTree>
    <p:extLst>
      <p:ext uri="{BB962C8B-B14F-4D97-AF65-F5344CB8AC3E}">
        <p14:creationId xmlns:p14="http://schemas.microsoft.com/office/powerpoint/2010/main" val="396968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Overview SAP IBP(Integrated Business Planning)</a:t>
            </a:r>
            <a:br>
              <a:rPr lang="en-U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1834768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3903260"/>
            <a:ext cx="8495999" cy="2630740"/>
          </a:xfrm>
        </p:spPr>
        <p:txBody>
          <a:bodyPr/>
          <a:lstStyle/>
          <a:p>
            <a:pPr marL="285750" lvl="0" indent="-285750">
              <a:buFont typeface="Arial" panose="020B0604020202020204" pitchFamily="34" charset="0"/>
              <a:buChar char="•"/>
            </a:pPr>
            <a:r>
              <a:rPr lang="es-MX" sz="1400" dirty="0"/>
              <a:t>SAP IBP es una solución sobre HANA ofrecida a los clientes en la nube</a:t>
            </a:r>
          </a:p>
          <a:p>
            <a:pPr marL="285750" lvl="0" indent="-285750">
              <a:buFont typeface="Arial" panose="020B0604020202020204" pitchFamily="34" charset="0"/>
              <a:buChar char="•"/>
            </a:pPr>
            <a:r>
              <a:rPr lang="es-MX" sz="1400" dirty="0"/>
              <a:t>Es una solución para el proceso de planificación de necesidades de las empresas</a:t>
            </a:r>
          </a:p>
          <a:p>
            <a:pPr marL="285750" lvl="0" indent="-285750">
              <a:buFont typeface="Arial" panose="020B0604020202020204" pitchFamily="34" charset="0"/>
              <a:buChar char="•"/>
            </a:pPr>
            <a:r>
              <a:rPr lang="es-MX" sz="1400" dirty="0"/>
              <a:t>Ayuda a las empresas a involucrar a las partes interesadas, en toda la organización en un proceso de planificación, integrado que alinea su negocio con una solución rentable.</a:t>
            </a:r>
          </a:p>
          <a:p>
            <a:pPr marL="285750" lvl="0" indent="-285750">
              <a:buFont typeface="Arial" panose="020B0604020202020204" pitchFamily="34" charset="0"/>
              <a:buChar char="•"/>
            </a:pPr>
            <a:r>
              <a:rPr lang="es-MX" sz="1400" dirty="0"/>
              <a:t>SAP IBP aprovecha tableros de control en tiempo real, análisis predictivo avanzado, simulación interactiva, realización de análisis, definición de alertas a través de la cadena logística en tiempo real con un potente entorno colaborativo</a:t>
            </a:r>
          </a:p>
          <a:p>
            <a:pPr marL="285750" indent="-285750">
              <a:buFont typeface="Arial" panose="020B0604020202020204" pitchFamily="34" charset="0"/>
              <a:buChar char="•"/>
            </a:pPr>
            <a:r>
              <a:rPr lang="es-MX" sz="1400" dirty="0"/>
              <a:t>SAP IBP es una solución para el proceso de planificación principalmente para empresas de manufactura y distribuidoras</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pic>
        <p:nvPicPr>
          <p:cNvPr id="2" name="Picture 1">
            <a:extLst>
              <a:ext uri="{FF2B5EF4-FFF2-40B4-BE49-F238E27FC236}">
                <a16:creationId xmlns:a16="http://schemas.microsoft.com/office/drawing/2014/main" id="{38AB2810-630E-4676-B3AB-518DCDDDC758}"/>
              </a:ext>
            </a:extLst>
          </p:cNvPr>
          <p:cNvPicPr>
            <a:picLocks noChangeAspect="1"/>
          </p:cNvPicPr>
          <p:nvPr/>
        </p:nvPicPr>
        <p:blipFill>
          <a:blip r:embed="rId3"/>
          <a:stretch>
            <a:fillRect/>
          </a:stretch>
        </p:blipFill>
        <p:spPr>
          <a:xfrm>
            <a:off x="1037230" y="1350589"/>
            <a:ext cx="6105525" cy="2374711"/>
          </a:xfrm>
          <a:prstGeom prst="rect">
            <a:avLst/>
          </a:prstGeom>
        </p:spPr>
      </p:pic>
    </p:spTree>
    <p:extLst>
      <p:ext uri="{BB962C8B-B14F-4D97-AF65-F5344CB8AC3E}">
        <p14:creationId xmlns:p14="http://schemas.microsoft.com/office/powerpoint/2010/main" val="2228746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3903260"/>
            <a:ext cx="8495999" cy="2630740"/>
          </a:xfrm>
        </p:spPr>
        <p:txBody>
          <a:bodyPr/>
          <a:lstStyle/>
          <a:p>
            <a:pPr marL="285750" indent="-285750">
              <a:buFont typeface="Arial" panose="020B0604020202020204" pitchFamily="34" charset="0"/>
              <a:buChar char="•"/>
            </a:pPr>
            <a:r>
              <a:rPr lang="es-MX" sz="1600" dirty="0"/>
              <a:t>Es una solución que es ofrecida en la Nube(No </a:t>
            </a:r>
            <a:r>
              <a:rPr lang="es-MX" sz="1600" dirty="0" err="1"/>
              <a:t>On-Premise</a:t>
            </a:r>
            <a:r>
              <a:rPr lang="es-MX" sz="1600" dirty="0"/>
              <a:t>)</a:t>
            </a:r>
          </a:p>
          <a:p>
            <a:pPr marL="285750" indent="-285750">
              <a:buFont typeface="Arial" panose="020B0604020202020204" pitchFamily="34" charset="0"/>
              <a:buChar char="•"/>
            </a:pPr>
            <a:r>
              <a:rPr lang="es-MX" sz="1600" dirty="0"/>
              <a:t>Al igual que APO te permite manejar un proceso SO&amp;P </a:t>
            </a:r>
          </a:p>
          <a:p>
            <a:pPr marL="285750" indent="-285750">
              <a:buFont typeface="Arial" panose="020B0604020202020204" pitchFamily="34" charset="0"/>
              <a:buChar char="•"/>
            </a:pPr>
            <a:r>
              <a:rPr lang="es-MX" sz="1600" dirty="0"/>
              <a:t>La interacción con el usuario es completamente con Excel(Planeación) y Fiori(Monitoreo y Parametrización) usando el protocolo SAP EPM</a:t>
            </a:r>
          </a:p>
          <a:p>
            <a:pPr marL="285750" indent="-285750">
              <a:buFont typeface="Arial" panose="020B0604020202020204" pitchFamily="34" charset="0"/>
              <a:buChar char="•"/>
            </a:pPr>
            <a:r>
              <a:rPr lang="es-MX" sz="1600" dirty="0"/>
              <a:t>Tienes mas ventajas a la hora de hacer simulaciones en tiempo real</a:t>
            </a:r>
          </a:p>
          <a:p>
            <a:pPr marL="285750" lvl="0" indent="-285750">
              <a:buFont typeface="Arial" panose="020B0604020202020204" pitchFamily="34" charset="0"/>
              <a:buChar char="•"/>
            </a:pPr>
            <a:endParaRPr lang="es-MX" dirty="0"/>
          </a:p>
          <a:p>
            <a:r>
              <a:rPr lang="es-MX" sz="4400" dirty="0"/>
              <a:t> </a:t>
            </a:r>
            <a:endParaRPr lang="en-US" sz="40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pic>
        <p:nvPicPr>
          <p:cNvPr id="2" name="Picture 1">
            <a:extLst>
              <a:ext uri="{FF2B5EF4-FFF2-40B4-BE49-F238E27FC236}">
                <a16:creationId xmlns:a16="http://schemas.microsoft.com/office/drawing/2014/main" id="{38AB2810-630E-4676-B3AB-518DCDDDC758}"/>
              </a:ext>
            </a:extLst>
          </p:cNvPr>
          <p:cNvPicPr>
            <a:picLocks noChangeAspect="1"/>
          </p:cNvPicPr>
          <p:nvPr/>
        </p:nvPicPr>
        <p:blipFill>
          <a:blip r:embed="rId3"/>
          <a:stretch>
            <a:fillRect/>
          </a:stretch>
        </p:blipFill>
        <p:spPr>
          <a:xfrm>
            <a:off x="1037230" y="1350589"/>
            <a:ext cx="6105525" cy="2374711"/>
          </a:xfrm>
          <a:prstGeom prst="rect">
            <a:avLst/>
          </a:prstGeom>
        </p:spPr>
      </p:pic>
    </p:spTree>
    <p:extLst>
      <p:ext uri="{BB962C8B-B14F-4D97-AF65-F5344CB8AC3E}">
        <p14:creationId xmlns:p14="http://schemas.microsoft.com/office/powerpoint/2010/main" val="3320945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Como conectarse a IBP </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buFont typeface="Arial" panose="020B0604020202020204" pitchFamily="34" charset="0"/>
              <a:buChar char="•"/>
            </a:pPr>
            <a:r>
              <a:rPr lang="es-MX" sz="1400" dirty="0"/>
              <a:t>Acceso a IBP Administración, Parametrización y Monitoreo</a:t>
            </a:r>
          </a:p>
          <a:p>
            <a:pPr marL="285750" indent="-285750">
              <a:buFont typeface="Arial" panose="020B0604020202020204" pitchFamily="34" charset="0"/>
              <a:buChar char="•"/>
            </a:pPr>
            <a:r>
              <a:rPr lang="es-MX" sz="1400" dirty="0"/>
              <a:t>Ir a </a:t>
            </a:r>
            <a:r>
              <a:rPr lang="en-US" sz="1400" b="0" i="0" dirty="0">
                <a:solidFill>
                  <a:srgbClr val="333333"/>
                </a:solidFill>
                <a:effectLst/>
                <a:latin typeface="Helvetica" panose="020B0604020202020204" pitchFamily="34" charset="0"/>
              </a:rPr>
              <a:t>SAP IBP 2008 - IBP Working with the Launchpad (G02)</a:t>
            </a:r>
          </a:p>
          <a:p>
            <a:pPr marL="285750" indent="-285750">
              <a:buFont typeface="Arial" panose="020B0604020202020204" pitchFamily="34" charset="0"/>
              <a:buChar char="•"/>
            </a:pPr>
            <a:r>
              <a:rPr lang="es-MX" sz="1400" dirty="0">
                <a:solidFill>
                  <a:srgbClr val="333333"/>
                </a:solidFill>
                <a:latin typeface="Helvetica" panose="020B0604020202020204" pitchFamily="34" charset="0"/>
              </a:rPr>
              <a:t>Mostrar la interacción con FIORI</a:t>
            </a:r>
          </a:p>
          <a:p>
            <a:pPr marL="285750" indent="-285750">
              <a:buFont typeface="Arial" panose="020B0604020202020204" pitchFamily="34" charset="0"/>
              <a:buChar char="•"/>
            </a:pPr>
            <a:r>
              <a:rPr lang="es-MX" sz="1400" dirty="0">
                <a:solidFill>
                  <a:srgbClr val="333333"/>
                </a:solidFill>
                <a:latin typeface="Helvetica" panose="020B0604020202020204" pitchFamily="34" charset="0"/>
              </a:rPr>
              <a:t>Mosaicos y Grupos</a:t>
            </a:r>
          </a:p>
          <a:p>
            <a:pPr marL="285750" indent="-285750">
              <a:buFont typeface="Arial" panose="020B0604020202020204" pitchFamily="34" charset="0"/>
              <a:buChar char="•"/>
            </a:pPr>
            <a:r>
              <a:rPr lang="es-MX" sz="1400" b="0" i="0" dirty="0">
                <a:solidFill>
                  <a:srgbClr val="333333"/>
                </a:solidFill>
                <a:effectLst/>
                <a:latin typeface="Helvetica" panose="020B0604020202020204" pitchFamily="34" charset="0"/>
              </a:rPr>
              <a:t>Personalización</a:t>
            </a:r>
          </a:p>
          <a:p>
            <a:pPr marL="285750" lvl="0" indent="-285750">
              <a:buFont typeface="Arial" panose="020B0604020202020204" pitchFamily="34" charset="0"/>
              <a:buChar char="•"/>
            </a:pPr>
            <a:endParaRPr lang="es-MX" sz="1400" dirty="0"/>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168320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Como conectarse a IBP </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buFont typeface="Arial" panose="020B0604020202020204" pitchFamily="34" charset="0"/>
              <a:buChar char="•"/>
            </a:pPr>
            <a:r>
              <a:rPr lang="en-US" sz="1400" dirty="0"/>
              <a:t>SAP IBP for Response &amp; Supply Planning(E-Learning IBP80e_EN_Col03)</a:t>
            </a:r>
          </a:p>
          <a:p>
            <a:pPr marL="285750" indent="-285750">
              <a:buFont typeface="Arial" panose="020B0604020202020204" pitchFamily="34" charset="0"/>
              <a:buChar char="•"/>
            </a:pPr>
            <a:r>
              <a:rPr lang="es-MX" sz="1400" dirty="0">
                <a:solidFill>
                  <a:srgbClr val="333333"/>
                </a:solidFill>
                <a:latin typeface="Helvetica" panose="020B0604020202020204" pitchFamily="34" charset="0"/>
              </a:rPr>
              <a:t>Mostrar conexión</a:t>
            </a:r>
            <a:endParaRPr lang="es-MX" sz="1400" b="0" i="0" dirty="0">
              <a:solidFill>
                <a:srgbClr val="333333"/>
              </a:solidFill>
              <a:effectLst/>
              <a:latin typeface="Helvetica" panose="020B0604020202020204" pitchFamily="34" charset="0"/>
            </a:endParaRPr>
          </a:p>
          <a:p>
            <a:pPr marL="285750" lvl="0" indent="-285750">
              <a:buFont typeface="Arial" panose="020B0604020202020204" pitchFamily="34" charset="0"/>
              <a:buChar char="•"/>
            </a:pPr>
            <a:endParaRPr lang="es-MX" sz="1400" dirty="0"/>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504738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Revisar calidad del pronostico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buFont typeface="Arial" panose="020B0604020202020204" pitchFamily="34" charset="0"/>
              <a:buChar char="•"/>
            </a:pPr>
            <a:r>
              <a:rPr lang="en-US" sz="1400" dirty="0"/>
              <a:t>SAP IBP 2008 - Demand Planning (11V)</a:t>
            </a:r>
          </a:p>
          <a:p>
            <a:pPr marL="285750" indent="-285750">
              <a:buFont typeface="Arial" panose="020B0604020202020204" pitchFamily="34" charset="0"/>
              <a:buChar char="•"/>
            </a:pPr>
            <a:r>
              <a:rPr lang="en-US" sz="1400" dirty="0"/>
              <a:t>E-Learning IBPT11Ve_EN_Col2008</a:t>
            </a:r>
            <a:endParaRPr lang="es-MX" sz="1400" dirty="0"/>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41508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Revisar datos maestros</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1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SAP IBP 2008 - Demand Planning (11V)</a:t>
            </a:r>
            <a:endParaRPr lang="es-MX" sz="14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s-MX" sz="1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E-Learning IBPT11Ve_EN_Col2008, </a:t>
            </a:r>
            <a:r>
              <a:rPr lang="es-MX" sz="1400" dirty="0" err="1">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Forecast</a:t>
            </a:r>
            <a:r>
              <a:rPr lang="es-MX" sz="1400" dirty="0">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 </a:t>
            </a:r>
            <a:r>
              <a:rPr lang="es-MX" sz="1400" dirty="0" err="1">
                <a:solidFill>
                  <a:srgbClr val="333333"/>
                </a:solidFill>
                <a:effectLst/>
                <a:latin typeface="Helvetica" panose="020B0604020202020204" pitchFamily="34" charset="0"/>
                <a:ea typeface="Times New Roman" panose="02020603050405020304" pitchFamily="18" charset="0"/>
                <a:cs typeface="Arial" panose="020B0604020202020204" pitchFamily="34" charset="0"/>
              </a:rPr>
              <a:t>Accuracy</a:t>
            </a:r>
            <a:r>
              <a:rPr lang="es-MX"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 </a:t>
            </a:r>
            <a:r>
              <a:rPr lang="es-MX" sz="1400" dirty="0" err="1">
                <a:solidFill>
                  <a:srgbClr val="333333"/>
                </a:solidFill>
                <a:latin typeface="Helvetica" panose="020B0604020202020204" pitchFamily="34" charset="0"/>
                <a:ea typeface="Times New Roman" panose="02020603050405020304" pitchFamily="18" charset="0"/>
                <a:cs typeface="Arial" panose="020B0604020202020204" pitchFamily="34" charset="0"/>
              </a:rPr>
              <a:t>Segmentacion</a:t>
            </a:r>
            <a:r>
              <a:rPr lang="es-MX" sz="1400" dirty="0">
                <a:solidFill>
                  <a:srgbClr val="333333"/>
                </a:solidFill>
                <a:latin typeface="Helvetica" panose="020B0604020202020204" pitchFamily="34" charset="0"/>
                <a:ea typeface="Times New Roman" panose="02020603050405020304" pitchFamily="18" charset="0"/>
                <a:cs typeface="Arial" panose="020B0604020202020204" pitchFamily="34" charset="0"/>
              </a:rPr>
              <a:t> ABC/XYZ</a:t>
            </a:r>
            <a:endParaRPr lang="es-MX" sz="14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790331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8F9F5B51-FE25-448A-B0AC-46294D49A06A}"/>
              </a:ext>
            </a:extLst>
          </p:cNvPr>
          <p:cNvPicPr>
            <a:picLocks noChangeAspect="1"/>
          </p:cNvPicPr>
          <p:nvPr/>
        </p:nvPicPr>
        <p:blipFill>
          <a:blip r:embed="rId3"/>
          <a:stretch>
            <a:fillRect/>
          </a:stretch>
        </p:blipFill>
        <p:spPr>
          <a:xfrm>
            <a:off x="578256" y="1488529"/>
            <a:ext cx="7987487" cy="4440288"/>
          </a:xfrm>
          <a:prstGeom prst="rect">
            <a:avLst/>
          </a:prstGeom>
        </p:spPr>
      </p:pic>
    </p:spTree>
    <p:extLst>
      <p:ext uri="{BB962C8B-B14F-4D97-AF65-F5344CB8AC3E}">
        <p14:creationId xmlns:p14="http://schemas.microsoft.com/office/powerpoint/2010/main" val="49541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1295400"/>
            <a:ext cx="8839200" cy="4953000"/>
          </a:xfrm>
          <a:solidFill>
            <a:srgbClr val="FFFFFF">
              <a:alpha val="58824"/>
            </a:srgbClr>
          </a:solidFill>
        </p:spPr>
        <p:txBody>
          <a:bodyPr>
            <a:normAutofit fontScale="92500" lnSpcReduction="10000"/>
          </a:bodyPr>
          <a:lstStyle/>
          <a:p>
            <a:pPr marL="285750" indent="-285750" algn="l">
              <a:buFont typeface="Wingdings" pitchFamily="2" charset="2"/>
              <a:buChar char="§"/>
            </a:pPr>
            <a:r>
              <a:rPr lang="es-AR" sz="2300" b="0" dirty="0">
                <a:solidFill>
                  <a:schemeClr val="tx1"/>
                </a:solidFill>
              </a:rPr>
              <a:t>El objetivo de planeación de la demanda es optimizar la cadena de suministro mejorando el proceso de reaprovisionamiento y compra </a:t>
            </a:r>
          </a:p>
          <a:p>
            <a:pPr marL="285750" indent="-285750" algn="l">
              <a:buFont typeface="Wingdings" pitchFamily="2" charset="2"/>
              <a:buChar char="§"/>
            </a:pPr>
            <a:r>
              <a:rPr lang="es-AR" sz="2300" b="0" dirty="0">
                <a:solidFill>
                  <a:schemeClr val="tx1"/>
                </a:solidFill>
              </a:rPr>
              <a:t>Reducir el exceso y falta de inventario y  en los CD y Tiendas</a:t>
            </a:r>
          </a:p>
          <a:p>
            <a:pPr marL="285750" indent="-285750" algn="l">
              <a:buFont typeface="Wingdings" pitchFamily="2" charset="2"/>
              <a:buChar char="§"/>
            </a:pPr>
            <a:r>
              <a:rPr lang="es-AR" sz="2300" b="0" dirty="0">
                <a:solidFill>
                  <a:schemeClr val="tx1"/>
                </a:solidFill>
              </a:rPr>
              <a:t>Eliminar el exceso de proceso manual </a:t>
            </a:r>
          </a:p>
          <a:p>
            <a:pPr marL="285750" indent="-285750" algn="l">
              <a:buFont typeface="Wingdings" pitchFamily="2" charset="2"/>
              <a:buChar char="§"/>
            </a:pPr>
            <a:r>
              <a:rPr lang="es-AR" sz="2300" b="0" dirty="0">
                <a:solidFill>
                  <a:schemeClr val="tx1"/>
                </a:solidFill>
              </a:rPr>
              <a:t>Aumentar la transparencia en la cadena de suministro a través de análisis efectivos</a:t>
            </a:r>
          </a:p>
          <a:p>
            <a:pPr marL="285750" indent="-285750" algn="l">
              <a:buFont typeface="Wingdings" pitchFamily="2" charset="2"/>
              <a:buChar char="§"/>
            </a:pPr>
            <a:r>
              <a:rPr lang="es-AR" sz="2300" b="0" dirty="0">
                <a:solidFill>
                  <a:schemeClr val="tx1"/>
                </a:solidFill>
              </a:rPr>
              <a:t>Aumentar la rentabilidad, reduciendo los costos logísticos, bajando los niveles de inventario y maximizando la disponibilidad de los recursos </a:t>
            </a:r>
          </a:p>
          <a:p>
            <a:pPr marL="285750" indent="-285750" algn="l">
              <a:buFont typeface="Wingdings" pitchFamily="2" charset="2"/>
              <a:buChar char="§"/>
            </a:pPr>
            <a:r>
              <a:rPr lang="es-AR" sz="2300" b="0" dirty="0">
                <a:solidFill>
                  <a:schemeClr val="tx1"/>
                </a:solidFill>
              </a:rPr>
              <a:t>Amentar la eficiencia del pronostico, considerando las diferentes variables y situaciones propias de la cadena de suministro como : Eventos( Promociones, Eventos especiales como: Navidad, Semana Santa, y cualquier otro evento local que represente un incremento sustancial en las ventas)</a:t>
            </a:r>
          </a:p>
          <a:p>
            <a:pPr algn="l">
              <a:buFont typeface="Wingdings" pitchFamily="2" charset="2"/>
              <a:buChar char="§"/>
            </a:pPr>
            <a:endParaRPr lang="en-US" dirty="0"/>
          </a:p>
        </p:txBody>
      </p:sp>
      <p:sp>
        <p:nvSpPr>
          <p:cNvPr id="4" name="Title 3"/>
          <p:cNvSpPr>
            <a:spLocks noGrp="1"/>
          </p:cNvSpPr>
          <p:nvPr>
            <p:ph type="ctrTitle"/>
          </p:nvPr>
        </p:nvSpPr>
        <p:spPr>
          <a:xfrm>
            <a:off x="317311" y="304800"/>
            <a:ext cx="7696200" cy="609599"/>
          </a:xfrm>
        </p:spPr>
        <p:txBody>
          <a:bodyPr vert="horz" lIns="0" tIns="0" rIns="0" bIns="0" rtlCol="0" anchor="ctr" anchorCtr="0">
            <a:noAutofit/>
          </a:bodyPr>
          <a:lstStyle/>
          <a:p>
            <a:r>
              <a:rPr lang="es-AR" dirty="0">
                <a:solidFill>
                  <a:schemeClr val="tx1">
                    <a:lumMod val="65000"/>
                    <a:lumOff val="35000"/>
                  </a:schemeClr>
                </a:solidFill>
              </a:rPr>
              <a:t>Retos</a:t>
            </a:r>
            <a:endParaRPr lang="es-CO" dirty="0">
              <a:solidFill>
                <a:schemeClr val="tx1">
                  <a:lumMod val="65000"/>
                  <a:lumOff val="35000"/>
                </a:schemeClr>
              </a:solidFill>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2D60DE6B-E13F-4CCC-9AF5-7E2BBD8058B1}"/>
              </a:ext>
            </a:extLst>
          </p:cNvPr>
          <p:cNvPicPr>
            <a:picLocks noChangeAspect="1"/>
          </p:cNvPicPr>
          <p:nvPr/>
        </p:nvPicPr>
        <p:blipFill>
          <a:blip r:embed="rId3"/>
          <a:stretch>
            <a:fillRect/>
          </a:stretch>
        </p:blipFill>
        <p:spPr>
          <a:xfrm>
            <a:off x="1207258" y="1344090"/>
            <a:ext cx="6558317" cy="3050489"/>
          </a:xfrm>
          <a:prstGeom prst="rect">
            <a:avLst/>
          </a:prstGeom>
        </p:spPr>
      </p:pic>
      <p:sp>
        <p:nvSpPr>
          <p:cNvPr id="7" name="Text Placeholder 2">
            <a:extLst>
              <a:ext uri="{FF2B5EF4-FFF2-40B4-BE49-F238E27FC236}">
                <a16:creationId xmlns:a16="http://schemas.microsoft.com/office/drawing/2014/main" id="{C67AD5B2-D1C2-47E5-A940-B53E3754CCFB}"/>
              </a:ext>
            </a:extLst>
          </p:cNvPr>
          <p:cNvSpPr>
            <a:spLocks noGrp="1"/>
          </p:cNvSpPr>
          <p:nvPr>
            <p:ph type="body" sz="quarter" idx="10"/>
          </p:nvPr>
        </p:nvSpPr>
        <p:spPr>
          <a:xfrm>
            <a:off x="221282" y="4558352"/>
            <a:ext cx="8495999" cy="1869744"/>
          </a:xfrm>
        </p:spPr>
        <p:txBody>
          <a:bodyPr/>
          <a:lstStyle/>
          <a:p>
            <a:pPr marL="285750" lvl="0" indent="-285750">
              <a:buFont typeface="Arial" panose="020B0604020202020204" pitchFamily="34" charset="0"/>
              <a:buChar char="•"/>
            </a:pPr>
            <a:r>
              <a:rPr lang="es-MX" sz="1600" dirty="0"/>
              <a:t>SAP IBP ofrece una solución simplificada la cual es accedida atreves de aplicaciones Fiori y desde Excel</a:t>
            </a:r>
          </a:p>
          <a:p>
            <a:pPr marL="285750" lvl="0" indent="-285750">
              <a:buFont typeface="Arial" panose="020B0604020202020204" pitchFamily="34" charset="0"/>
              <a:buChar char="•"/>
            </a:pPr>
            <a:r>
              <a:rPr lang="es-MX" sz="1600" dirty="0"/>
              <a:t>La colaboración es hecha atreves de SAP JAM</a:t>
            </a:r>
            <a:endParaRPr lang="en-US" sz="14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26921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B0D0C9BE-401A-43C1-91E3-3DDDECDAEABD}"/>
              </a:ext>
            </a:extLst>
          </p:cNvPr>
          <p:cNvPicPr>
            <a:picLocks noChangeAspect="1"/>
          </p:cNvPicPr>
          <p:nvPr/>
        </p:nvPicPr>
        <p:blipFill>
          <a:blip r:embed="rId3"/>
          <a:stretch>
            <a:fillRect/>
          </a:stretch>
        </p:blipFill>
        <p:spPr>
          <a:xfrm>
            <a:off x="733433" y="1555774"/>
            <a:ext cx="7386985" cy="4354070"/>
          </a:xfrm>
          <a:prstGeom prst="rect">
            <a:avLst/>
          </a:prstGeom>
        </p:spPr>
      </p:pic>
    </p:spTree>
    <p:extLst>
      <p:ext uri="{BB962C8B-B14F-4D97-AF65-F5344CB8AC3E}">
        <p14:creationId xmlns:p14="http://schemas.microsoft.com/office/powerpoint/2010/main" val="999791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E5E8F895-548B-422D-97A6-6EB7B119E8C3}"/>
              </a:ext>
            </a:extLst>
          </p:cNvPr>
          <p:cNvPicPr>
            <a:picLocks noChangeAspect="1"/>
          </p:cNvPicPr>
          <p:nvPr/>
        </p:nvPicPr>
        <p:blipFill>
          <a:blip r:embed="rId3"/>
          <a:stretch>
            <a:fillRect/>
          </a:stretch>
        </p:blipFill>
        <p:spPr>
          <a:xfrm>
            <a:off x="234837" y="1858725"/>
            <a:ext cx="8585163" cy="3805096"/>
          </a:xfrm>
          <a:prstGeom prst="rect">
            <a:avLst/>
          </a:prstGeom>
        </p:spPr>
      </p:pic>
    </p:spTree>
    <p:extLst>
      <p:ext uri="{BB962C8B-B14F-4D97-AF65-F5344CB8AC3E}">
        <p14:creationId xmlns:p14="http://schemas.microsoft.com/office/powerpoint/2010/main" val="483298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6E1C65C9-BE63-4C4C-A9B6-FE8F39EB0137}"/>
              </a:ext>
            </a:extLst>
          </p:cNvPr>
          <p:cNvPicPr>
            <a:picLocks noChangeAspect="1"/>
          </p:cNvPicPr>
          <p:nvPr/>
        </p:nvPicPr>
        <p:blipFill>
          <a:blip r:embed="rId3"/>
          <a:stretch>
            <a:fillRect/>
          </a:stretch>
        </p:blipFill>
        <p:spPr>
          <a:xfrm>
            <a:off x="525640" y="1612285"/>
            <a:ext cx="7655989" cy="4460970"/>
          </a:xfrm>
          <a:prstGeom prst="rect">
            <a:avLst/>
          </a:prstGeom>
        </p:spPr>
      </p:pic>
    </p:spTree>
    <p:extLst>
      <p:ext uri="{BB962C8B-B14F-4D97-AF65-F5344CB8AC3E}">
        <p14:creationId xmlns:p14="http://schemas.microsoft.com/office/powerpoint/2010/main" val="3076222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EFC5240F-E9E1-4B8C-8905-A85A92F96C34}"/>
              </a:ext>
            </a:extLst>
          </p:cNvPr>
          <p:cNvPicPr>
            <a:picLocks noChangeAspect="1"/>
          </p:cNvPicPr>
          <p:nvPr/>
        </p:nvPicPr>
        <p:blipFill>
          <a:blip r:embed="rId3"/>
          <a:stretch>
            <a:fillRect/>
          </a:stretch>
        </p:blipFill>
        <p:spPr>
          <a:xfrm>
            <a:off x="151392" y="1595081"/>
            <a:ext cx="8841216" cy="3986853"/>
          </a:xfrm>
          <a:prstGeom prst="rect">
            <a:avLst/>
          </a:prstGeom>
        </p:spPr>
      </p:pic>
    </p:spTree>
    <p:extLst>
      <p:ext uri="{BB962C8B-B14F-4D97-AF65-F5344CB8AC3E}">
        <p14:creationId xmlns:p14="http://schemas.microsoft.com/office/powerpoint/2010/main" val="4194490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MX" dirty="0"/>
              <a:t>Módulos principales</a:t>
            </a:r>
            <a:br>
              <a:rPr lang="en-US" dirty="0"/>
            </a:b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62043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 Demmand Planning</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1615F466-C9F1-4EF3-BD4B-2FD136224FE1}"/>
              </a:ext>
            </a:extLst>
          </p:cNvPr>
          <p:cNvPicPr>
            <a:picLocks noChangeAspect="1"/>
          </p:cNvPicPr>
          <p:nvPr/>
        </p:nvPicPr>
        <p:blipFill>
          <a:blip r:embed="rId3"/>
          <a:stretch>
            <a:fillRect/>
          </a:stretch>
        </p:blipFill>
        <p:spPr>
          <a:xfrm>
            <a:off x="576681" y="1603896"/>
            <a:ext cx="7990638" cy="4373823"/>
          </a:xfrm>
          <a:prstGeom prst="rect">
            <a:avLst/>
          </a:prstGeom>
        </p:spPr>
      </p:pic>
    </p:spTree>
    <p:extLst>
      <p:ext uri="{BB962C8B-B14F-4D97-AF65-F5344CB8AC3E}">
        <p14:creationId xmlns:p14="http://schemas.microsoft.com/office/powerpoint/2010/main" val="360209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 Inventory Planning</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03A252F6-0A2D-4881-AA6A-CDAE20502355}"/>
              </a:ext>
            </a:extLst>
          </p:cNvPr>
          <p:cNvPicPr>
            <a:picLocks noChangeAspect="1"/>
          </p:cNvPicPr>
          <p:nvPr/>
        </p:nvPicPr>
        <p:blipFill>
          <a:blip r:embed="rId3"/>
          <a:stretch>
            <a:fillRect/>
          </a:stretch>
        </p:blipFill>
        <p:spPr>
          <a:xfrm>
            <a:off x="323999" y="1696587"/>
            <a:ext cx="8328681" cy="4446669"/>
          </a:xfrm>
          <a:prstGeom prst="rect">
            <a:avLst/>
          </a:prstGeom>
        </p:spPr>
      </p:pic>
    </p:spTree>
    <p:extLst>
      <p:ext uri="{BB962C8B-B14F-4D97-AF65-F5344CB8AC3E}">
        <p14:creationId xmlns:p14="http://schemas.microsoft.com/office/powerpoint/2010/main" val="4056526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Overview IBP: Supply and Response</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1AC91E22-B3A5-44D2-BC89-DAABDD456C76}"/>
              </a:ext>
            </a:extLst>
          </p:cNvPr>
          <p:cNvPicPr>
            <a:picLocks noChangeAspect="1"/>
          </p:cNvPicPr>
          <p:nvPr/>
        </p:nvPicPr>
        <p:blipFill>
          <a:blip r:embed="rId3"/>
          <a:stretch>
            <a:fillRect/>
          </a:stretch>
        </p:blipFill>
        <p:spPr>
          <a:xfrm>
            <a:off x="740319" y="1920353"/>
            <a:ext cx="7614325" cy="3975479"/>
          </a:xfrm>
          <a:prstGeom prst="rect">
            <a:avLst/>
          </a:prstGeom>
        </p:spPr>
      </p:pic>
    </p:spTree>
    <p:extLst>
      <p:ext uri="{BB962C8B-B14F-4D97-AF65-F5344CB8AC3E}">
        <p14:creationId xmlns:p14="http://schemas.microsoft.com/office/powerpoint/2010/main" val="3628868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MX" dirty="0"/>
              <a:t>IBP Interacción</a:t>
            </a:r>
            <a:br>
              <a:rPr lang="en-US" dirty="0"/>
            </a:b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173247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ES" dirty="0"/>
              <a:t>Conceptos importantes</a:t>
            </a: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3356523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Aplicaciones FIORI</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757D63BD-417F-45C5-B835-2B9897245A86}"/>
              </a:ext>
            </a:extLst>
          </p:cNvPr>
          <p:cNvPicPr>
            <a:picLocks noChangeAspect="1"/>
          </p:cNvPicPr>
          <p:nvPr/>
        </p:nvPicPr>
        <p:blipFill>
          <a:blip r:embed="rId3"/>
          <a:stretch>
            <a:fillRect/>
          </a:stretch>
        </p:blipFill>
        <p:spPr>
          <a:xfrm>
            <a:off x="324000" y="1669571"/>
            <a:ext cx="8496000" cy="3928289"/>
          </a:xfrm>
          <a:prstGeom prst="rect">
            <a:avLst/>
          </a:prstGeom>
        </p:spPr>
      </p:pic>
    </p:spTree>
    <p:extLst>
      <p:ext uri="{BB962C8B-B14F-4D97-AF65-F5344CB8AC3E}">
        <p14:creationId xmlns:p14="http://schemas.microsoft.com/office/powerpoint/2010/main" val="229432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BF449524-372F-4D31-BA51-1A8B7EA71980}"/>
              </a:ext>
            </a:extLst>
          </p:cNvPr>
          <p:cNvPicPr>
            <a:picLocks noChangeAspect="1"/>
          </p:cNvPicPr>
          <p:nvPr/>
        </p:nvPicPr>
        <p:blipFill>
          <a:blip r:embed="rId3"/>
          <a:stretch>
            <a:fillRect/>
          </a:stretch>
        </p:blipFill>
        <p:spPr>
          <a:xfrm>
            <a:off x="520597" y="1466992"/>
            <a:ext cx="8102806" cy="4387898"/>
          </a:xfrm>
          <a:prstGeom prst="rect">
            <a:avLst/>
          </a:prstGeom>
        </p:spPr>
      </p:pic>
    </p:spTree>
    <p:extLst>
      <p:ext uri="{BB962C8B-B14F-4D97-AF65-F5344CB8AC3E}">
        <p14:creationId xmlns:p14="http://schemas.microsoft.com/office/powerpoint/2010/main" val="3245171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CC5343FC-F86A-47BB-AC8E-23F2F4583B84}"/>
              </a:ext>
            </a:extLst>
          </p:cNvPr>
          <p:cNvPicPr>
            <a:picLocks noChangeAspect="1"/>
          </p:cNvPicPr>
          <p:nvPr/>
        </p:nvPicPr>
        <p:blipFill>
          <a:blip r:embed="rId3"/>
          <a:stretch>
            <a:fillRect/>
          </a:stretch>
        </p:blipFill>
        <p:spPr>
          <a:xfrm>
            <a:off x="324000" y="1587760"/>
            <a:ext cx="8390243" cy="3134365"/>
          </a:xfrm>
          <a:prstGeom prst="rect">
            <a:avLst/>
          </a:prstGeom>
        </p:spPr>
      </p:pic>
    </p:spTree>
    <p:extLst>
      <p:ext uri="{BB962C8B-B14F-4D97-AF65-F5344CB8AC3E}">
        <p14:creationId xmlns:p14="http://schemas.microsoft.com/office/powerpoint/2010/main" val="2571037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EB39FF7A-BAA9-4FB4-83E5-836F78C5A159}"/>
              </a:ext>
            </a:extLst>
          </p:cNvPr>
          <p:cNvPicPr>
            <a:picLocks noChangeAspect="1"/>
          </p:cNvPicPr>
          <p:nvPr/>
        </p:nvPicPr>
        <p:blipFill>
          <a:blip r:embed="rId3"/>
          <a:stretch>
            <a:fillRect/>
          </a:stretch>
        </p:blipFill>
        <p:spPr>
          <a:xfrm>
            <a:off x="421445" y="1684574"/>
            <a:ext cx="8129811" cy="2996608"/>
          </a:xfrm>
          <a:prstGeom prst="rect">
            <a:avLst/>
          </a:prstGeom>
        </p:spPr>
      </p:pic>
    </p:spTree>
    <p:extLst>
      <p:ext uri="{BB962C8B-B14F-4D97-AF65-F5344CB8AC3E}">
        <p14:creationId xmlns:p14="http://schemas.microsoft.com/office/powerpoint/2010/main" val="4136448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D9772630-5BDA-4348-A111-EE181BA153AA}"/>
              </a:ext>
            </a:extLst>
          </p:cNvPr>
          <p:cNvPicPr>
            <a:picLocks noChangeAspect="1"/>
          </p:cNvPicPr>
          <p:nvPr/>
        </p:nvPicPr>
        <p:blipFill>
          <a:blip r:embed="rId3"/>
          <a:stretch>
            <a:fillRect/>
          </a:stretch>
        </p:blipFill>
        <p:spPr>
          <a:xfrm>
            <a:off x="529987" y="1573615"/>
            <a:ext cx="7725777" cy="4294922"/>
          </a:xfrm>
          <a:prstGeom prst="rect">
            <a:avLst/>
          </a:prstGeom>
        </p:spPr>
      </p:pic>
    </p:spTree>
    <p:extLst>
      <p:ext uri="{BB962C8B-B14F-4D97-AF65-F5344CB8AC3E}">
        <p14:creationId xmlns:p14="http://schemas.microsoft.com/office/powerpoint/2010/main" val="735181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DEB1700-027A-47C8-8CFB-B2234F755B4E}"/>
              </a:ext>
            </a:extLst>
          </p:cNvPr>
          <p:cNvPicPr>
            <a:picLocks noChangeAspect="1"/>
          </p:cNvPicPr>
          <p:nvPr/>
        </p:nvPicPr>
        <p:blipFill>
          <a:blip r:embed="rId3"/>
          <a:stretch>
            <a:fillRect/>
          </a:stretch>
        </p:blipFill>
        <p:spPr>
          <a:xfrm>
            <a:off x="324000" y="1565796"/>
            <a:ext cx="8268624" cy="3674944"/>
          </a:xfrm>
          <a:prstGeom prst="rect">
            <a:avLst/>
          </a:prstGeom>
        </p:spPr>
      </p:pic>
    </p:spTree>
    <p:extLst>
      <p:ext uri="{BB962C8B-B14F-4D97-AF65-F5344CB8AC3E}">
        <p14:creationId xmlns:p14="http://schemas.microsoft.com/office/powerpoint/2010/main" val="3990989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D0D06AAC-E514-4E90-ADCA-3E66483A00D2}"/>
              </a:ext>
            </a:extLst>
          </p:cNvPr>
          <p:cNvPicPr>
            <a:picLocks noChangeAspect="1"/>
          </p:cNvPicPr>
          <p:nvPr/>
        </p:nvPicPr>
        <p:blipFill>
          <a:blip r:embed="rId3"/>
          <a:stretch>
            <a:fillRect/>
          </a:stretch>
        </p:blipFill>
        <p:spPr>
          <a:xfrm>
            <a:off x="324000" y="1502391"/>
            <a:ext cx="8496000" cy="2133600"/>
          </a:xfrm>
          <a:prstGeom prst="rect">
            <a:avLst/>
          </a:prstGeom>
        </p:spPr>
      </p:pic>
      <p:pic>
        <p:nvPicPr>
          <p:cNvPr id="4" name="Picture 3">
            <a:extLst>
              <a:ext uri="{FF2B5EF4-FFF2-40B4-BE49-F238E27FC236}">
                <a16:creationId xmlns:a16="http://schemas.microsoft.com/office/drawing/2014/main" id="{58143A3F-913B-44FC-B2C8-812492DE5B2A}"/>
              </a:ext>
            </a:extLst>
          </p:cNvPr>
          <p:cNvPicPr>
            <a:picLocks noChangeAspect="1"/>
          </p:cNvPicPr>
          <p:nvPr/>
        </p:nvPicPr>
        <p:blipFill>
          <a:blip r:embed="rId4"/>
          <a:stretch>
            <a:fillRect/>
          </a:stretch>
        </p:blipFill>
        <p:spPr>
          <a:xfrm>
            <a:off x="324000" y="4058382"/>
            <a:ext cx="8496000" cy="2209800"/>
          </a:xfrm>
          <a:prstGeom prst="rect">
            <a:avLst/>
          </a:prstGeom>
        </p:spPr>
      </p:pic>
    </p:spTree>
    <p:extLst>
      <p:ext uri="{BB962C8B-B14F-4D97-AF65-F5344CB8AC3E}">
        <p14:creationId xmlns:p14="http://schemas.microsoft.com/office/powerpoint/2010/main" val="590389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7246B351-C4CD-4274-BC88-CEE22FA00000}"/>
              </a:ext>
            </a:extLst>
          </p:cNvPr>
          <p:cNvPicPr>
            <a:picLocks noChangeAspect="1"/>
          </p:cNvPicPr>
          <p:nvPr/>
        </p:nvPicPr>
        <p:blipFill>
          <a:blip r:embed="rId3"/>
          <a:stretch>
            <a:fillRect/>
          </a:stretch>
        </p:blipFill>
        <p:spPr>
          <a:xfrm>
            <a:off x="324000" y="1485259"/>
            <a:ext cx="8496000" cy="2085975"/>
          </a:xfrm>
          <a:prstGeom prst="rect">
            <a:avLst/>
          </a:prstGeom>
        </p:spPr>
      </p:pic>
      <p:pic>
        <p:nvPicPr>
          <p:cNvPr id="5" name="Picture 4">
            <a:extLst>
              <a:ext uri="{FF2B5EF4-FFF2-40B4-BE49-F238E27FC236}">
                <a16:creationId xmlns:a16="http://schemas.microsoft.com/office/drawing/2014/main" id="{25A33E7F-9C8E-4529-BEAE-3AA12E2ABC6D}"/>
              </a:ext>
            </a:extLst>
          </p:cNvPr>
          <p:cNvPicPr>
            <a:picLocks noChangeAspect="1"/>
          </p:cNvPicPr>
          <p:nvPr/>
        </p:nvPicPr>
        <p:blipFill>
          <a:blip r:embed="rId4"/>
          <a:stretch>
            <a:fillRect/>
          </a:stretch>
        </p:blipFill>
        <p:spPr>
          <a:xfrm>
            <a:off x="324000" y="3976493"/>
            <a:ext cx="8496000" cy="2085975"/>
          </a:xfrm>
          <a:prstGeom prst="rect">
            <a:avLst/>
          </a:prstGeom>
        </p:spPr>
      </p:pic>
    </p:spTree>
    <p:extLst>
      <p:ext uri="{BB962C8B-B14F-4D97-AF65-F5344CB8AC3E}">
        <p14:creationId xmlns:p14="http://schemas.microsoft.com/office/powerpoint/2010/main" val="168954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551B3F1-236A-45FB-BFC6-1F20F6B27188}"/>
              </a:ext>
            </a:extLst>
          </p:cNvPr>
          <p:cNvPicPr>
            <a:picLocks noChangeAspect="1"/>
          </p:cNvPicPr>
          <p:nvPr/>
        </p:nvPicPr>
        <p:blipFill>
          <a:blip r:embed="rId3"/>
          <a:stretch>
            <a:fillRect/>
          </a:stretch>
        </p:blipFill>
        <p:spPr>
          <a:xfrm>
            <a:off x="323999" y="1657350"/>
            <a:ext cx="8495999" cy="1771650"/>
          </a:xfrm>
          <a:prstGeom prst="rect">
            <a:avLst/>
          </a:prstGeom>
        </p:spPr>
      </p:pic>
      <p:pic>
        <p:nvPicPr>
          <p:cNvPr id="4" name="Picture 3">
            <a:extLst>
              <a:ext uri="{FF2B5EF4-FFF2-40B4-BE49-F238E27FC236}">
                <a16:creationId xmlns:a16="http://schemas.microsoft.com/office/drawing/2014/main" id="{1599A522-0EF1-47F2-9D00-F8D9E621A027}"/>
              </a:ext>
            </a:extLst>
          </p:cNvPr>
          <p:cNvPicPr>
            <a:picLocks noChangeAspect="1"/>
          </p:cNvPicPr>
          <p:nvPr/>
        </p:nvPicPr>
        <p:blipFill>
          <a:blip r:embed="rId4"/>
          <a:stretch>
            <a:fillRect/>
          </a:stretch>
        </p:blipFill>
        <p:spPr>
          <a:xfrm>
            <a:off x="323999" y="3772397"/>
            <a:ext cx="8495999" cy="1933575"/>
          </a:xfrm>
          <a:prstGeom prst="rect">
            <a:avLst/>
          </a:prstGeom>
        </p:spPr>
      </p:pic>
    </p:spTree>
    <p:extLst>
      <p:ext uri="{BB962C8B-B14F-4D97-AF65-F5344CB8AC3E}">
        <p14:creationId xmlns:p14="http://schemas.microsoft.com/office/powerpoint/2010/main" val="777320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8551B3F1-236A-45FB-BFC6-1F20F6B27188}"/>
              </a:ext>
            </a:extLst>
          </p:cNvPr>
          <p:cNvPicPr>
            <a:picLocks noChangeAspect="1"/>
          </p:cNvPicPr>
          <p:nvPr/>
        </p:nvPicPr>
        <p:blipFill>
          <a:blip r:embed="rId3"/>
          <a:stretch>
            <a:fillRect/>
          </a:stretch>
        </p:blipFill>
        <p:spPr>
          <a:xfrm>
            <a:off x="323999" y="1657350"/>
            <a:ext cx="8495999" cy="1771650"/>
          </a:xfrm>
          <a:prstGeom prst="rect">
            <a:avLst/>
          </a:prstGeom>
        </p:spPr>
      </p:pic>
      <p:pic>
        <p:nvPicPr>
          <p:cNvPr id="4" name="Picture 3">
            <a:extLst>
              <a:ext uri="{FF2B5EF4-FFF2-40B4-BE49-F238E27FC236}">
                <a16:creationId xmlns:a16="http://schemas.microsoft.com/office/drawing/2014/main" id="{1599A522-0EF1-47F2-9D00-F8D9E621A027}"/>
              </a:ext>
            </a:extLst>
          </p:cNvPr>
          <p:cNvPicPr>
            <a:picLocks noChangeAspect="1"/>
          </p:cNvPicPr>
          <p:nvPr/>
        </p:nvPicPr>
        <p:blipFill>
          <a:blip r:embed="rId4"/>
          <a:stretch>
            <a:fillRect/>
          </a:stretch>
        </p:blipFill>
        <p:spPr>
          <a:xfrm>
            <a:off x="323999" y="3772397"/>
            <a:ext cx="8495999" cy="1933575"/>
          </a:xfrm>
          <a:prstGeom prst="rect">
            <a:avLst/>
          </a:prstGeom>
        </p:spPr>
      </p:pic>
    </p:spTree>
    <p:extLst>
      <p:ext uri="{BB962C8B-B14F-4D97-AF65-F5344CB8AC3E}">
        <p14:creationId xmlns:p14="http://schemas.microsoft.com/office/powerpoint/2010/main" val="127101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91809" y="1404438"/>
            <a:ext cx="3925472" cy="5129562"/>
          </a:xfrm>
        </p:spPr>
        <p:txBody>
          <a:bodyPr/>
          <a:lstStyle/>
          <a:p>
            <a:pPr marL="285750" lvl="0" indent="-285750">
              <a:buFont typeface="Arial" panose="020B0604020202020204" pitchFamily="34" charset="0"/>
              <a:buChar char="•"/>
            </a:pPr>
            <a:r>
              <a:rPr lang="es-MX" sz="1400" dirty="0"/>
              <a:t>Esquema de la cadena de suministro</a:t>
            </a:r>
          </a:p>
          <a:p>
            <a:pPr marL="285750" lvl="0" indent="-285750">
              <a:buFont typeface="Arial" panose="020B0604020202020204" pitchFamily="34" charset="0"/>
              <a:buChar char="•"/>
            </a:pPr>
            <a:r>
              <a:rPr lang="es-MX" sz="1400" dirty="0"/>
              <a:t>Proveedores</a:t>
            </a:r>
          </a:p>
          <a:p>
            <a:pPr marL="285750" lvl="0" indent="-285750">
              <a:buFont typeface="Arial" panose="020B0604020202020204" pitchFamily="34" charset="0"/>
              <a:buChar char="•"/>
            </a:pPr>
            <a:r>
              <a:rPr lang="es-MX" sz="1400" dirty="0"/>
              <a:t>Distribuidores</a:t>
            </a:r>
          </a:p>
          <a:p>
            <a:pPr marL="285750" lvl="0" indent="-285750">
              <a:buFont typeface="Arial" panose="020B0604020202020204" pitchFamily="34" charset="0"/>
              <a:buChar char="•"/>
            </a:pPr>
            <a:r>
              <a:rPr lang="es-MX" sz="1400" dirty="0"/>
              <a:t>Minoristas</a:t>
            </a:r>
          </a:p>
          <a:p>
            <a:pPr marL="285750" lvl="0" indent="-285750">
              <a:buFont typeface="Arial" panose="020B0604020202020204" pitchFamily="34" charset="0"/>
              <a:buChar char="•"/>
            </a:pPr>
            <a:r>
              <a:rPr lang="es-MX" sz="1400" dirty="0"/>
              <a:t>Clientes</a:t>
            </a:r>
          </a:p>
          <a:p>
            <a:pPr marL="285750" lvl="0" indent="-285750">
              <a:buFont typeface="Arial" panose="020B0604020202020204" pitchFamily="34" charset="0"/>
              <a:buChar char="•"/>
            </a:pPr>
            <a:r>
              <a:rPr lang="es-MX" sz="1400" dirty="0"/>
              <a:t>Visión global de la cadena de suministro</a:t>
            </a:r>
          </a:p>
          <a:p>
            <a:pPr marL="285750" lvl="0" indent="-285750">
              <a:buFont typeface="Arial" panose="020B0604020202020204" pitchFamily="34" charset="0"/>
              <a:buChar char="•"/>
            </a:pPr>
            <a:r>
              <a:rPr lang="es-MX" sz="1400" dirty="0"/>
              <a:t>Colaboración entre diferentes entidades</a:t>
            </a:r>
          </a:p>
          <a:p>
            <a:pPr marL="285750" lvl="0" indent="-285750">
              <a:buFont typeface="Arial" panose="020B0604020202020204" pitchFamily="34" charset="0"/>
              <a:buChar char="•"/>
            </a:pPr>
            <a:r>
              <a:rPr lang="es-MX" sz="1400" dirty="0" err="1"/>
              <a:t>Sell</a:t>
            </a:r>
            <a:r>
              <a:rPr lang="es-MX" sz="1400" dirty="0"/>
              <a:t> in/</a:t>
            </a:r>
            <a:r>
              <a:rPr lang="es-MX" sz="1400" dirty="0" err="1"/>
              <a:t>Sell</a:t>
            </a:r>
            <a:r>
              <a:rPr lang="es-MX" sz="1400" dirty="0"/>
              <a:t> </a:t>
            </a:r>
            <a:r>
              <a:rPr lang="es-MX" sz="1400" dirty="0" err="1"/>
              <a:t>out</a:t>
            </a:r>
            <a:endParaRPr lang="es-MX" sz="1400" dirty="0"/>
          </a:p>
          <a:p>
            <a:pPr marL="285750" lvl="0" indent="-285750">
              <a:buFont typeface="Arial" panose="020B0604020202020204" pitchFamily="34" charset="0"/>
              <a:buChar char="•"/>
            </a:pPr>
            <a:r>
              <a:rPr lang="es-MX" sz="1400" dirty="0"/>
              <a:t>CPFR(</a:t>
            </a:r>
            <a:r>
              <a:rPr lang="es-MX" sz="1400" dirty="0" err="1"/>
              <a:t>Collaborative</a:t>
            </a:r>
            <a:r>
              <a:rPr lang="es-MX" sz="1400" dirty="0"/>
              <a:t> Planning </a:t>
            </a:r>
            <a:r>
              <a:rPr lang="es-MX" sz="1400" dirty="0" err="1"/>
              <a:t>Forecasting</a:t>
            </a:r>
            <a:r>
              <a:rPr lang="es-MX" sz="1400" dirty="0"/>
              <a:t> and </a:t>
            </a:r>
            <a:r>
              <a:rPr lang="es-MX" sz="1400" dirty="0" err="1"/>
              <a:t>Replenishment</a:t>
            </a:r>
            <a:r>
              <a:rPr lang="es-MX" sz="1400" dirty="0"/>
              <a:t>)</a:t>
            </a:r>
          </a:p>
          <a:p>
            <a:pPr marL="0" lvl="1" indent="0" algn="just">
              <a:buNone/>
            </a:pPr>
            <a:endParaRPr lang="es-MX" sz="11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342900" lvl="1" indent="-342900" algn="just">
              <a:buAutoNum type="arabicPeriod"/>
            </a:pPr>
            <a:endParaRPr lang="es-MX" sz="1000" dirty="0"/>
          </a:p>
          <a:p>
            <a:pPr marL="342900" lvl="1" indent="-342900" algn="just">
              <a:buAutoNum type="arabicPeriod"/>
            </a:pPr>
            <a:endParaRPr lang="es-MX" sz="10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4D9942C5-C5E3-4D1C-BDFA-C539153D7C2B}"/>
              </a:ext>
            </a:extLst>
          </p:cNvPr>
          <p:cNvPicPr/>
          <p:nvPr/>
        </p:nvPicPr>
        <p:blipFill>
          <a:blip r:embed="rId3"/>
          <a:stretch>
            <a:fillRect/>
          </a:stretch>
        </p:blipFill>
        <p:spPr>
          <a:xfrm>
            <a:off x="237392" y="1404438"/>
            <a:ext cx="4448908" cy="3196590"/>
          </a:xfrm>
          <a:prstGeom prst="rect">
            <a:avLst/>
          </a:prstGeom>
        </p:spPr>
      </p:pic>
    </p:spTree>
    <p:extLst>
      <p:ext uri="{BB962C8B-B14F-4D97-AF65-F5344CB8AC3E}">
        <p14:creationId xmlns:p14="http://schemas.microsoft.com/office/powerpoint/2010/main" val="384266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Excel:Vista de planificacion</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EBFDB524-84B0-423E-A69E-6D2036042996}"/>
              </a:ext>
            </a:extLst>
          </p:cNvPr>
          <p:cNvPicPr>
            <a:picLocks noChangeAspect="1"/>
          </p:cNvPicPr>
          <p:nvPr/>
        </p:nvPicPr>
        <p:blipFill>
          <a:blip r:embed="rId3"/>
          <a:stretch>
            <a:fillRect/>
          </a:stretch>
        </p:blipFill>
        <p:spPr>
          <a:xfrm>
            <a:off x="1991901" y="1330158"/>
            <a:ext cx="5160198" cy="4920517"/>
          </a:xfrm>
          <a:prstGeom prst="rect">
            <a:avLst/>
          </a:prstGeom>
        </p:spPr>
      </p:pic>
    </p:spTree>
    <p:extLst>
      <p:ext uri="{BB962C8B-B14F-4D97-AF65-F5344CB8AC3E}">
        <p14:creationId xmlns:p14="http://schemas.microsoft.com/office/powerpoint/2010/main" val="192160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Excel:Vista de planificacion</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1E9DD3CA-D2A3-47F5-B0BF-D317D5CBB781}"/>
              </a:ext>
            </a:extLst>
          </p:cNvPr>
          <p:cNvPicPr>
            <a:picLocks noChangeAspect="1"/>
          </p:cNvPicPr>
          <p:nvPr/>
        </p:nvPicPr>
        <p:blipFill>
          <a:blip r:embed="rId3"/>
          <a:stretch>
            <a:fillRect/>
          </a:stretch>
        </p:blipFill>
        <p:spPr>
          <a:xfrm>
            <a:off x="2003733" y="1441900"/>
            <a:ext cx="5270523" cy="5031633"/>
          </a:xfrm>
          <a:prstGeom prst="rect">
            <a:avLst/>
          </a:prstGeom>
        </p:spPr>
      </p:pic>
    </p:spTree>
    <p:extLst>
      <p:ext uri="{BB962C8B-B14F-4D97-AF65-F5344CB8AC3E}">
        <p14:creationId xmlns:p14="http://schemas.microsoft.com/office/powerpoint/2010/main" val="212406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Excel:Vista de planificacion</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719E67B6-674F-4C5B-88B6-F5CCB66383AB}"/>
              </a:ext>
            </a:extLst>
          </p:cNvPr>
          <p:cNvPicPr>
            <a:picLocks noChangeAspect="1"/>
          </p:cNvPicPr>
          <p:nvPr/>
        </p:nvPicPr>
        <p:blipFill>
          <a:blip r:embed="rId3"/>
          <a:stretch>
            <a:fillRect/>
          </a:stretch>
        </p:blipFill>
        <p:spPr>
          <a:xfrm>
            <a:off x="324000" y="1627193"/>
            <a:ext cx="8496000" cy="4640843"/>
          </a:xfrm>
          <a:prstGeom prst="rect">
            <a:avLst/>
          </a:prstGeom>
        </p:spPr>
      </p:pic>
    </p:spTree>
    <p:extLst>
      <p:ext uri="{BB962C8B-B14F-4D97-AF65-F5344CB8AC3E}">
        <p14:creationId xmlns:p14="http://schemas.microsoft.com/office/powerpoint/2010/main" val="19369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Excel:Vista de planificacion</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37D5C5D7-4478-450F-86E3-01C4F2A37123}"/>
              </a:ext>
            </a:extLst>
          </p:cNvPr>
          <p:cNvPicPr>
            <a:picLocks noChangeAspect="1"/>
          </p:cNvPicPr>
          <p:nvPr/>
        </p:nvPicPr>
        <p:blipFill>
          <a:blip r:embed="rId3"/>
          <a:stretch>
            <a:fillRect/>
          </a:stretch>
        </p:blipFill>
        <p:spPr>
          <a:xfrm>
            <a:off x="324000" y="1604893"/>
            <a:ext cx="8496000" cy="4712739"/>
          </a:xfrm>
          <a:prstGeom prst="rect">
            <a:avLst/>
          </a:prstGeom>
        </p:spPr>
      </p:pic>
    </p:spTree>
    <p:extLst>
      <p:ext uri="{BB962C8B-B14F-4D97-AF65-F5344CB8AC3E}">
        <p14:creationId xmlns:p14="http://schemas.microsoft.com/office/powerpoint/2010/main" val="2625444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MX" dirty="0"/>
              <a:t>Arquitectura SAP IBP/</a:t>
            </a:r>
            <a:r>
              <a:rPr lang="es-MX" dirty="0" err="1"/>
              <a:t>Integracion</a:t>
            </a:r>
            <a:br>
              <a:rPr lang="en-US" dirty="0"/>
            </a:b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2154637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r>
              <a:rPr lang="es-DO" dirty="0" err="1">
                <a:solidFill>
                  <a:schemeClr val="tx1">
                    <a:lumMod val="65000"/>
                    <a:lumOff val="35000"/>
                  </a:schemeClr>
                </a:solidFill>
              </a:rPr>
              <a:t>Integracion</a:t>
            </a:r>
            <a:r>
              <a:rPr lang="es-DO" dirty="0">
                <a:solidFill>
                  <a:schemeClr val="tx1">
                    <a:lumMod val="65000"/>
                    <a:lumOff val="35000"/>
                  </a:schemeClr>
                </a:solidFill>
              </a:rPr>
              <a:t> IBP</a:t>
            </a:r>
          </a:p>
        </p:txBody>
      </p:sp>
      <p:pic>
        <p:nvPicPr>
          <p:cNvPr id="2" name="Picture 1">
            <a:extLst>
              <a:ext uri="{FF2B5EF4-FFF2-40B4-BE49-F238E27FC236}">
                <a16:creationId xmlns:a16="http://schemas.microsoft.com/office/drawing/2014/main" id="{1C2A32F0-C754-4886-BB8A-D68AEF130E7D}"/>
              </a:ext>
            </a:extLst>
          </p:cNvPr>
          <p:cNvPicPr>
            <a:picLocks noChangeAspect="1"/>
          </p:cNvPicPr>
          <p:nvPr/>
        </p:nvPicPr>
        <p:blipFill>
          <a:blip r:embed="rId3"/>
          <a:stretch>
            <a:fillRect/>
          </a:stretch>
        </p:blipFill>
        <p:spPr>
          <a:xfrm>
            <a:off x="547687" y="1914525"/>
            <a:ext cx="8048625" cy="3448050"/>
          </a:xfrm>
          <a:prstGeom prst="rect">
            <a:avLst/>
          </a:prstGeom>
        </p:spPr>
      </p:pic>
    </p:spTree>
    <p:extLst>
      <p:ext uri="{BB962C8B-B14F-4D97-AF65-F5344CB8AC3E}">
        <p14:creationId xmlns:p14="http://schemas.microsoft.com/office/powerpoint/2010/main" val="609098428"/>
      </p:ext>
    </p:extLst>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r>
              <a:rPr lang="es-DO" dirty="0" err="1">
                <a:solidFill>
                  <a:schemeClr val="tx1">
                    <a:lumMod val="65000"/>
                    <a:lumOff val="35000"/>
                  </a:schemeClr>
                </a:solidFill>
              </a:rPr>
              <a:t>Integracion</a:t>
            </a:r>
            <a:r>
              <a:rPr lang="es-DO" dirty="0">
                <a:solidFill>
                  <a:schemeClr val="tx1">
                    <a:lumMod val="65000"/>
                    <a:lumOff val="35000"/>
                  </a:schemeClr>
                </a:solidFill>
              </a:rPr>
              <a:t> IBP</a:t>
            </a:r>
          </a:p>
        </p:txBody>
      </p:sp>
      <p:pic>
        <p:nvPicPr>
          <p:cNvPr id="3" name="Picture 2">
            <a:extLst>
              <a:ext uri="{FF2B5EF4-FFF2-40B4-BE49-F238E27FC236}">
                <a16:creationId xmlns:a16="http://schemas.microsoft.com/office/drawing/2014/main" id="{E21DC697-7548-4CCE-BC92-921A2650BB93}"/>
              </a:ext>
            </a:extLst>
          </p:cNvPr>
          <p:cNvPicPr>
            <a:picLocks noChangeAspect="1"/>
          </p:cNvPicPr>
          <p:nvPr/>
        </p:nvPicPr>
        <p:blipFill>
          <a:blip r:embed="rId3"/>
          <a:stretch>
            <a:fillRect/>
          </a:stretch>
        </p:blipFill>
        <p:spPr>
          <a:xfrm>
            <a:off x="738187" y="1924050"/>
            <a:ext cx="7591425" cy="3524250"/>
          </a:xfrm>
          <a:prstGeom prst="rect">
            <a:avLst/>
          </a:prstGeom>
        </p:spPr>
      </p:pic>
    </p:spTree>
    <p:extLst>
      <p:ext uri="{BB962C8B-B14F-4D97-AF65-F5344CB8AC3E}">
        <p14:creationId xmlns:p14="http://schemas.microsoft.com/office/powerpoint/2010/main" val="2017901622"/>
      </p:ext>
    </p:extLst>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r>
              <a:rPr lang="es-DO" dirty="0" err="1">
                <a:solidFill>
                  <a:schemeClr val="tx1">
                    <a:lumMod val="65000"/>
                    <a:lumOff val="35000"/>
                  </a:schemeClr>
                </a:solidFill>
              </a:rPr>
              <a:t>Integracion</a:t>
            </a:r>
            <a:r>
              <a:rPr lang="es-DO" dirty="0">
                <a:solidFill>
                  <a:schemeClr val="tx1">
                    <a:lumMod val="65000"/>
                    <a:lumOff val="35000"/>
                  </a:schemeClr>
                </a:solidFill>
              </a:rPr>
              <a:t> IBP</a:t>
            </a:r>
          </a:p>
        </p:txBody>
      </p:sp>
      <p:pic>
        <p:nvPicPr>
          <p:cNvPr id="2" name="Picture 1">
            <a:extLst>
              <a:ext uri="{FF2B5EF4-FFF2-40B4-BE49-F238E27FC236}">
                <a16:creationId xmlns:a16="http://schemas.microsoft.com/office/drawing/2014/main" id="{E0F5005E-299E-4192-973F-F206AFCA07FF}"/>
              </a:ext>
            </a:extLst>
          </p:cNvPr>
          <p:cNvPicPr>
            <a:picLocks noChangeAspect="1"/>
          </p:cNvPicPr>
          <p:nvPr/>
        </p:nvPicPr>
        <p:blipFill>
          <a:blip r:embed="rId3"/>
          <a:stretch>
            <a:fillRect/>
          </a:stretch>
        </p:blipFill>
        <p:spPr>
          <a:xfrm>
            <a:off x="914399" y="1433512"/>
            <a:ext cx="7000875" cy="4770867"/>
          </a:xfrm>
          <a:prstGeom prst="rect">
            <a:avLst/>
          </a:prstGeom>
        </p:spPr>
      </p:pic>
    </p:spTree>
    <p:extLst>
      <p:ext uri="{BB962C8B-B14F-4D97-AF65-F5344CB8AC3E}">
        <p14:creationId xmlns:p14="http://schemas.microsoft.com/office/powerpoint/2010/main" val="2209107190"/>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MX" dirty="0"/>
              <a:t>Pronósticos estadísticos</a:t>
            </a:r>
            <a:br>
              <a:rPr lang="en-US" dirty="0"/>
            </a:br>
            <a:r>
              <a:rPr lang="es-MX" sz="1400" b="0" i="1" dirty="0"/>
              <a:t>“Pronósticos estadísticos se basa en lo ocurrido en el pasado para tartar de determinar que pasara en el futuro. La calidad del algoritmo de pronostico permite tener una mejor estadística de lo que pasara. </a:t>
            </a: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2287526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a:t>
            </a:r>
          </a:p>
        </p:txBody>
      </p:sp>
      <p:pic>
        <p:nvPicPr>
          <p:cNvPr id="4" name="Picture 3">
            <a:extLst>
              <a:ext uri="{FF2B5EF4-FFF2-40B4-BE49-F238E27FC236}">
                <a16:creationId xmlns:a16="http://schemas.microsoft.com/office/drawing/2014/main" id="{743AE611-4080-4698-ACC8-037824693266}"/>
              </a:ext>
            </a:extLst>
          </p:cNvPr>
          <p:cNvPicPr/>
          <p:nvPr/>
        </p:nvPicPr>
        <p:blipFill>
          <a:blip r:embed="rId3"/>
          <a:stretch>
            <a:fillRect/>
          </a:stretch>
        </p:blipFill>
        <p:spPr>
          <a:xfrm>
            <a:off x="324000" y="1644838"/>
            <a:ext cx="3886200" cy="2638425"/>
          </a:xfrm>
          <a:prstGeom prst="rect">
            <a:avLst/>
          </a:prstGeom>
        </p:spPr>
      </p:pic>
      <p:sp>
        <p:nvSpPr>
          <p:cNvPr id="2" name="TextBox 1">
            <a:extLst>
              <a:ext uri="{FF2B5EF4-FFF2-40B4-BE49-F238E27FC236}">
                <a16:creationId xmlns:a16="http://schemas.microsoft.com/office/drawing/2014/main" id="{79F72B47-6294-4E6C-8C6D-D98A3E59FC8C}"/>
              </a:ext>
            </a:extLst>
          </p:cNvPr>
          <p:cNvSpPr txBox="1"/>
          <p:nvPr/>
        </p:nvSpPr>
        <p:spPr>
          <a:xfrm>
            <a:off x="324000" y="1367839"/>
            <a:ext cx="2064668"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s-MX" sz="1800" kern="0" dirty="0">
                <a:ea typeface="Arial Unicode MS" pitchFamily="34" charset="-128"/>
                <a:cs typeface="Arial Unicode MS" pitchFamily="34" charset="-128"/>
              </a:rPr>
              <a:t>Demanda constante</a:t>
            </a:r>
          </a:p>
        </p:txBody>
      </p:sp>
      <p:sp>
        <p:nvSpPr>
          <p:cNvPr id="9" name="TextBox 8">
            <a:extLst>
              <a:ext uri="{FF2B5EF4-FFF2-40B4-BE49-F238E27FC236}">
                <a16:creationId xmlns:a16="http://schemas.microsoft.com/office/drawing/2014/main" id="{241E10E2-086E-4C49-BA97-87B4A0F08CB7}"/>
              </a:ext>
            </a:extLst>
          </p:cNvPr>
          <p:cNvSpPr txBox="1"/>
          <p:nvPr/>
        </p:nvSpPr>
        <p:spPr>
          <a:xfrm>
            <a:off x="4566682" y="1353323"/>
            <a:ext cx="2115964"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s-MX" sz="1800" kern="0" dirty="0">
                <a:ea typeface="Arial Unicode MS" pitchFamily="34" charset="-128"/>
                <a:cs typeface="Arial Unicode MS" pitchFamily="34" charset="-128"/>
              </a:rPr>
              <a:t>Demanda tendencial</a:t>
            </a:r>
          </a:p>
        </p:txBody>
      </p:sp>
      <p:pic>
        <p:nvPicPr>
          <p:cNvPr id="3" name="Picture 2">
            <a:extLst>
              <a:ext uri="{FF2B5EF4-FFF2-40B4-BE49-F238E27FC236}">
                <a16:creationId xmlns:a16="http://schemas.microsoft.com/office/drawing/2014/main" id="{3BC2D211-1271-4175-BCF6-6B5F03E24F73}"/>
              </a:ext>
            </a:extLst>
          </p:cNvPr>
          <p:cNvPicPr>
            <a:picLocks noChangeAspect="1"/>
          </p:cNvPicPr>
          <p:nvPr/>
        </p:nvPicPr>
        <p:blipFill>
          <a:blip r:embed="rId4"/>
          <a:stretch>
            <a:fillRect/>
          </a:stretch>
        </p:blipFill>
        <p:spPr>
          <a:xfrm>
            <a:off x="4533118" y="1655678"/>
            <a:ext cx="4083940" cy="2674468"/>
          </a:xfrm>
          <a:prstGeom prst="rect">
            <a:avLst/>
          </a:prstGeom>
        </p:spPr>
      </p:pic>
      <p:pic>
        <p:nvPicPr>
          <p:cNvPr id="5" name="Picture 4">
            <a:extLst>
              <a:ext uri="{FF2B5EF4-FFF2-40B4-BE49-F238E27FC236}">
                <a16:creationId xmlns:a16="http://schemas.microsoft.com/office/drawing/2014/main" id="{A93CE816-1CD6-4FD8-BAD4-DAAD2C43E6B6}"/>
              </a:ext>
            </a:extLst>
          </p:cNvPr>
          <p:cNvPicPr>
            <a:picLocks noChangeAspect="1"/>
          </p:cNvPicPr>
          <p:nvPr/>
        </p:nvPicPr>
        <p:blipFill>
          <a:blip r:embed="rId5"/>
          <a:stretch>
            <a:fillRect/>
          </a:stretch>
        </p:blipFill>
        <p:spPr>
          <a:xfrm>
            <a:off x="323999" y="4560262"/>
            <a:ext cx="3886199" cy="2031826"/>
          </a:xfrm>
          <a:prstGeom prst="rect">
            <a:avLst/>
          </a:prstGeom>
        </p:spPr>
      </p:pic>
      <p:sp>
        <p:nvSpPr>
          <p:cNvPr id="10" name="TextBox 9">
            <a:extLst>
              <a:ext uri="{FF2B5EF4-FFF2-40B4-BE49-F238E27FC236}">
                <a16:creationId xmlns:a16="http://schemas.microsoft.com/office/drawing/2014/main" id="{4C34FD8E-BCB5-4B42-B224-A7787C64561F}"/>
              </a:ext>
            </a:extLst>
          </p:cNvPr>
          <p:cNvSpPr txBox="1"/>
          <p:nvPr/>
        </p:nvSpPr>
        <p:spPr>
          <a:xfrm>
            <a:off x="324000" y="4269170"/>
            <a:ext cx="210314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s-MX" sz="1800" kern="0" dirty="0">
                <a:ea typeface="Arial Unicode MS" pitchFamily="34" charset="-128"/>
                <a:cs typeface="Arial Unicode MS" pitchFamily="34" charset="-128"/>
              </a:rPr>
              <a:t>Demanda estacional</a:t>
            </a:r>
          </a:p>
        </p:txBody>
      </p:sp>
      <p:pic>
        <p:nvPicPr>
          <p:cNvPr id="11" name="Picture 10">
            <a:extLst>
              <a:ext uri="{FF2B5EF4-FFF2-40B4-BE49-F238E27FC236}">
                <a16:creationId xmlns:a16="http://schemas.microsoft.com/office/drawing/2014/main" id="{BD91465B-4426-411F-9B22-0AEA6C44A5E8}"/>
              </a:ext>
            </a:extLst>
          </p:cNvPr>
          <p:cNvPicPr>
            <a:picLocks noChangeAspect="1"/>
          </p:cNvPicPr>
          <p:nvPr/>
        </p:nvPicPr>
        <p:blipFill>
          <a:blip r:embed="rId6"/>
          <a:stretch>
            <a:fillRect/>
          </a:stretch>
        </p:blipFill>
        <p:spPr>
          <a:xfrm>
            <a:off x="4566682" y="4560262"/>
            <a:ext cx="4050375" cy="2036566"/>
          </a:xfrm>
          <a:prstGeom prst="rect">
            <a:avLst/>
          </a:prstGeom>
        </p:spPr>
      </p:pic>
      <p:sp>
        <p:nvSpPr>
          <p:cNvPr id="12" name="TextBox 11">
            <a:extLst>
              <a:ext uri="{FF2B5EF4-FFF2-40B4-BE49-F238E27FC236}">
                <a16:creationId xmlns:a16="http://schemas.microsoft.com/office/drawing/2014/main" id="{52BCFF9F-97C3-4638-AD46-582CC50F962A}"/>
              </a:ext>
            </a:extLst>
          </p:cNvPr>
          <p:cNvSpPr txBox="1"/>
          <p:nvPr/>
        </p:nvSpPr>
        <p:spPr>
          <a:xfrm>
            <a:off x="4533116" y="4283263"/>
            <a:ext cx="321883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s-MX" sz="1800" kern="0" dirty="0">
                <a:ea typeface="Arial Unicode MS" pitchFamily="34" charset="-128"/>
                <a:cs typeface="Arial Unicode MS" pitchFamily="34" charset="-128"/>
              </a:rPr>
              <a:t>Demanda estacional/tendencial</a:t>
            </a:r>
          </a:p>
        </p:txBody>
      </p:sp>
    </p:spTree>
    <p:extLst>
      <p:ext uri="{BB962C8B-B14F-4D97-AF65-F5344CB8AC3E}">
        <p14:creationId xmlns:p14="http://schemas.microsoft.com/office/powerpoint/2010/main" val="242254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a:t>
            </a:r>
            <a:endParaRPr lang="en-US" dirty="0">
              <a:solidFill>
                <a:schemeClr val="tx1">
                  <a:lumMod val="65000"/>
                  <a:lumOff val="35000"/>
                </a:schemeClr>
              </a:solidFill>
            </a:endParaRPr>
          </a:p>
        </p:txBody>
      </p:sp>
      <p:sp>
        <p:nvSpPr>
          <p:cNvPr id="5" name="Text Placeholder 4">
            <a:extLst>
              <a:ext uri="{FF2B5EF4-FFF2-40B4-BE49-F238E27FC236}">
                <a16:creationId xmlns:a16="http://schemas.microsoft.com/office/drawing/2014/main" id="{37A3ECC3-FEF8-4657-AE55-D9FE8A2CCE4D}"/>
              </a:ext>
            </a:extLst>
          </p:cNvPr>
          <p:cNvSpPr>
            <a:spLocks noGrp="1"/>
          </p:cNvSpPr>
          <p:nvPr>
            <p:ph type="body" sz="quarter" idx="10"/>
          </p:nvPr>
        </p:nvSpPr>
        <p:spPr/>
        <p:txBody>
          <a:bodyPr/>
          <a:lstStyle/>
          <a:p>
            <a:endParaRPr lang="es-MX" dirty="0"/>
          </a:p>
        </p:txBody>
      </p:sp>
      <p:pic>
        <p:nvPicPr>
          <p:cNvPr id="9" name="Picture 8">
            <a:extLst>
              <a:ext uri="{FF2B5EF4-FFF2-40B4-BE49-F238E27FC236}">
                <a16:creationId xmlns:a16="http://schemas.microsoft.com/office/drawing/2014/main" id="{30B87A71-1333-457B-8345-A58BEB705A9E}"/>
              </a:ext>
            </a:extLst>
          </p:cNvPr>
          <p:cNvPicPr/>
          <p:nvPr/>
        </p:nvPicPr>
        <p:blipFill>
          <a:blip r:embed="rId3"/>
          <a:stretch>
            <a:fillRect/>
          </a:stretch>
        </p:blipFill>
        <p:spPr>
          <a:xfrm>
            <a:off x="324000" y="1587427"/>
            <a:ext cx="8494712" cy="4439285"/>
          </a:xfrm>
          <a:prstGeom prst="rect">
            <a:avLst/>
          </a:prstGeom>
        </p:spPr>
      </p:pic>
    </p:spTree>
    <p:extLst>
      <p:ext uri="{BB962C8B-B14F-4D97-AF65-F5344CB8AC3E}">
        <p14:creationId xmlns:p14="http://schemas.microsoft.com/office/powerpoint/2010/main" val="1002064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Univariate</a:t>
            </a:r>
          </a:p>
        </p:txBody>
      </p:sp>
      <p:sp>
        <p:nvSpPr>
          <p:cNvPr id="2" name="TextBox 1">
            <a:extLst>
              <a:ext uri="{FF2B5EF4-FFF2-40B4-BE49-F238E27FC236}">
                <a16:creationId xmlns:a16="http://schemas.microsoft.com/office/drawing/2014/main" id="{79F72B47-6294-4E6C-8C6D-D98A3E59FC8C}"/>
              </a:ext>
            </a:extLst>
          </p:cNvPr>
          <p:cNvSpPr txBox="1"/>
          <p:nvPr/>
        </p:nvSpPr>
        <p:spPr>
          <a:xfrm>
            <a:off x="324000" y="1367839"/>
            <a:ext cx="3039294"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s-MX" sz="1800" kern="0" dirty="0">
                <a:ea typeface="Arial Unicode MS" pitchFamily="34" charset="-128"/>
                <a:cs typeface="Arial Unicode MS" pitchFamily="34" charset="-128"/>
              </a:rPr>
              <a:t>Demanda esporádica(</a:t>
            </a:r>
            <a:r>
              <a:rPr lang="es-MX" sz="1800" kern="0" dirty="0" err="1">
                <a:ea typeface="Arial Unicode MS" pitchFamily="34" charset="-128"/>
                <a:cs typeface="Arial Unicode MS" pitchFamily="34" charset="-128"/>
              </a:rPr>
              <a:t>Lumpy</a:t>
            </a:r>
            <a:r>
              <a:rPr lang="es-MX" sz="1800" kern="0" dirty="0">
                <a:ea typeface="Arial Unicode MS" pitchFamily="34" charset="-128"/>
                <a:cs typeface="Arial Unicode MS" pitchFamily="34" charset="-128"/>
              </a:rPr>
              <a:t>)</a:t>
            </a:r>
          </a:p>
        </p:txBody>
      </p:sp>
      <p:pic>
        <p:nvPicPr>
          <p:cNvPr id="7" name="Picture 6">
            <a:extLst>
              <a:ext uri="{FF2B5EF4-FFF2-40B4-BE49-F238E27FC236}">
                <a16:creationId xmlns:a16="http://schemas.microsoft.com/office/drawing/2014/main" id="{2E8848B1-A118-418D-A8EE-B47552E2318E}"/>
              </a:ext>
            </a:extLst>
          </p:cNvPr>
          <p:cNvPicPr>
            <a:picLocks noChangeAspect="1"/>
          </p:cNvPicPr>
          <p:nvPr/>
        </p:nvPicPr>
        <p:blipFill>
          <a:blip r:embed="rId3"/>
          <a:stretch>
            <a:fillRect/>
          </a:stretch>
        </p:blipFill>
        <p:spPr>
          <a:xfrm>
            <a:off x="324000" y="1644838"/>
            <a:ext cx="4305300" cy="2924175"/>
          </a:xfrm>
          <a:prstGeom prst="rect">
            <a:avLst/>
          </a:prstGeom>
        </p:spPr>
      </p:pic>
    </p:spTree>
    <p:extLst>
      <p:ext uri="{BB962C8B-B14F-4D97-AF65-F5344CB8AC3E}">
        <p14:creationId xmlns:p14="http://schemas.microsoft.com/office/powerpoint/2010/main" val="3610554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Introducción</a:t>
            </a:r>
            <a:endParaRPr lang="en-US" dirty="0">
              <a:solidFill>
                <a:schemeClr val="tx1">
                  <a:lumMod val="65000"/>
                  <a:lumOff val="35000"/>
                </a:schemeClr>
              </a:solidFill>
            </a:endParaRPr>
          </a:p>
        </p:txBody>
      </p:sp>
      <p:pic>
        <p:nvPicPr>
          <p:cNvPr id="7" name="Picture 6">
            <a:extLst>
              <a:ext uri="{FF2B5EF4-FFF2-40B4-BE49-F238E27FC236}">
                <a16:creationId xmlns:a16="http://schemas.microsoft.com/office/drawing/2014/main" id="{815CC43F-2550-44DD-9FF8-8045A0FC29A2}"/>
              </a:ext>
            </a:extLst>
          </p:cNvPr>
          <p:cNvPicPr>
            <a:picLocks noChangeAspect="1"/>
          </p:cNvPicPr>
          <p:nvPr/>
        </p:nvPicPr>
        <p:blipFill>
          <a:blip r:embed="rId3"/>
          <a:stretch>
            <a:fillRect/>
          </a:stretch>
        </p:blipFill>
        <p:spPr>
          <a:xfrm>
            <a:off x="323999" y="1377330"/>
            <a:ext cx="8495999" cy="4940143"/>
          </a:xfrm>
          <a:prstGeom prst="rect">
            <a:avLst/>
          </a:prstGeom>
        </p:spPr>
      </p:pic>
    </p:spTree>
    <p:extLst>
      <p:ext uri="{BB962C8B-B14F-4D97-AF65-F5344CB8AC3E}">
        <p14:creationId xmlns:p14="http://schemas.microsoft.com/office/powerpoint/2010/main" val="3923017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Introducción</a:t>
            </a:r>
            <a:endParaRPr lang="en-US" dirty="0">
              <a:solidFill>
                <a:schemeClr val="tx1">
                  <a:lumMod val="65000"/>
                  <a:lumOff val="35000"/>
                </a:schemeClr>
              </a:solidFill>
            </a:endParaRPr>
          </a:p>
        </p:txBody>
      </p:sp>
      <p:pic>
        <p:nvPicPr>
          <p:cNvPr id="2" name="Picture 1">
            <a:extLst>
              <a:ext uri="{FF2B5EF4-FFF2-40B4-BE49-F238E27FC236}">
                <a16:creationId xmlns:a16="http://schemas.microsoft.com/office/drawing/2014/main" id="{F0838340-F935-4E08-B43C-901E2424F95B}"/>
              </a:ext>
            </a:extLst>
          </p:cNvPr>
          <p:cNvPicPr>
            <a:picLocks noChangeAspect="1"/>
          </p:cNvPicPr>
          <p:nvPr/>
        </p:nvPicPr>
        <p:blipFill>
          <a:blip r:embed="rId3"/>
          <a:stretch>
            <a:fillRect/>
          </a:stretch>
        </p:blipFill>
        <p:spPr>
          <a:xfrm>
            <a:off x="324000" y="1628774"/>
            <a:ext cx="8495999" cy="4595861"/>
          </a:xfrm>
          <a:prstGeom prst="rect">
            <a:avLst/>
          </a:prstGeom>
          <a:ln>
            <a:solidFill>
              <a:srgbClr val="FFC000"/>
            </a:solidFill>
          </a:ln>
        </p:spPr>
      </p:pic>
    </p:spTree>
    <p:extLst>
      <p:ext uri="{BB962C8B-B14F-4D97-AF65-F5344CB8AC3E}">
        <p14:creationId xmlns:p14="http://schemas.microsoft.com/office/powerpoint/2010/main" val="35993844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Errores de pronósticos</a:t>
            </a:r>
          </a:p>
        </p:txBody>
      </p:sp>
      <p:pic>
        <p:nvPicPr>
          <p:cNvPr id="3" name="Picture 2">
            <a:extLst>
              <a:ext uri="{FF2B5EF4-FFF2-40B4-BE49-F238E27FC236}">
                <a16:creationId xmlns:a16="http://schemas.microsoft.com/office/drawing/2014/main" id="{2C0B263B-5471-45F1-8461-6BDA33056211}"/>
              </a:ext>
            </a:extLst>
          </p:cNvPr>
          <p:cNvPicPr>
            <a:picLocks noChangeAspect="1"/>
          </p:cNvPicPr>
          <p:nvPr/>
        </p:nvPicPr>
        <p:blipFill>
          <a:blip r:embed="rId3"/>
          <a:stretch>
            <a:fillRect/>
          </a:stretch>
        </p:blipFill>
        <p:spPr>
          <a:xfrm>
            <a:off x="323999" y="1514475"/>
            <a:ext cx="8495999" cy="4856784"/>
          </a:xfrm>
          <a:prstGeom prst="rect">
            <a:avLst/>
          </a:prstGeom>
        </p:spPr>
      </p:pic>
    </p:spTree>
    <p:extLst>
      <p:ext uri="{BB962C8B-B14F-4D97-AF65-F5344CB8AC3E}">
        <p14:creationId xmlns:p14="http://schemas.microsoft.com/office/powerpoint/2010/main" val="1370137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Métodos causales(MLR: Multiple linear regression)</a:t>
            </a:r>
          </a:p>
        </p:txBody>
      </p:sp>
      <p:sp>
        <p:nvSpPr>
          <p:cNvPr id="4" name="Text Placeholder 2">
            <a:extLst>
              <a:ext uri="{FF2B5EF4-FFF2-40B4-BE49-F238E27FC236}">
                <a16:creationId xmlns:a16="http://schemas.microsoft.com/office/drawing/2014/main" id="{44A4BE2B-3189-4702-BFA9-2E5DECC23D1C}"/>
              </a:ext>
            </a:extLst>
          </p:cNvPr>
          <p:cNvSpPr>
            <a:spLocks noGrp="1"/>
          </p:cNvSpPr>
          <p:nvPr>
            <p:ph type="body" sz="quarter" idx="10"/>
          </p:nvPr>
        </p:nvSpPr>
        <p:spPr>
          <a:xfrm>
            <a:off x="5300420" y="1404438"/>
            <a:ext cx="3416861" cy="1461111"/>
          </a:xfrm>
        </p:spPr>
        <p:txBody>
          <a:bodyPr/>
          <a:lstStyle/>
          <a:p>
            <a:pPr marL="171450" indent="-171450">
              <a:buFont typeface="Arial" panose="020B0604020202020204" pitchFamily="34" charset="0"/>
              <a:buChar char="•"/>
            </a:pPr>
            <a:r>
              <a:rPr lang="es-ES" sz="1600" b="1" dirty="0" err="1"/>
              <a:t>Metodos</a:t>
            </a:r>
            <a:r>
              <a:rPr lang="es-ES" sz="1600" b="1" dirty="0"/>
              <a:t> causales</a:t>
            </a:r>
          </a:p>
          <a:p>
            <a:r>
              <a:rPr lang="es-ES" sz="1600" dirty="0"/>
              <a:t>Son métodos que permiten determinar como la demanda esta relacionada con otras variables independientes como precios, promociones y otros factores como eventos. </a:t>
            </a:r>
          </a:p>
          <a:p>
            <a:endParaRPr lang="es-ES" sz="1600" dirty="0"/>
          </a:p>
          <a:p>
            <a:pPr marL="179025" lvl="2" indent="0" algn="just">
              <a:buNone/>
            </a:pPr>
            <a:endParaRPr lang="es-MX" sz="11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pic>
        <p:nvPicPr>
          <p:cNvPr id="5" name="Picture 4">
            <a:extLst>
              <a:ext uri="{FF2B5EF4-FFF2-40B4-BE49-F238E27FC236}">
                <a16:creationId xmlns:a16="http://schemas.microsoft.com/office/drawing/2014/main" id="{17605D83-D748-4505-8C1B-38C50F528D8B}"/>
              </a:ext>
            </a:extLst>
          </p:cNvPr>
          <p:cNvPicPr>
            <a:picLocks noChangeAspect="1"/>
          </p:cNvPicPr>
          <p:nvPr/>
        </p:nvPicPr>
        <p:blipFill>
          <a:blip r:embed="rId3"/>
          <a:stretch>
            <a:fillRect/>
          </a:stretch>
        </p:blipFill>
        <p:spPr>
          <a:xfrm>
            <a:off x="426719" y="1481137"/>
            <a:ext cx="4267200" cy="3895725"/>
          </a:xfrm>
          <a:prstGeom prst="rect">
            <a:avLst/>
          </a:prstGeom>
          <a:ln>
            <a:solidFill>
              <a:srgbClr val="FFC000"/>
            </a:solidFill>
          </a:ln>
        </p:spPr>
      </p:pic>
    </p:spTree>
    <p:extLst>
      <p:ext uri="{BB962C8B-B14F-4D97-AF65-F5344CB8AC3E}">
        <p14:creationId xmlns:p14="http://schemas.microsoft.com/office/powerpoint/2010/main" val="851616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pPr algn="r"/>
            <a:r>
              <a:rPr lang="es-DO" sz="2400" b="1" dirty="0">
                <a:solidFill>
                  <a:srgbClr val="1C75BB"/>
                </a:solidFill>
              </a:rPr>
              <a:t>Factores de Influencia de demanda</a:t>
            </a:r>
          </a:p>
        </p:txBody>
      </p:sp>
      <p:pic>
        <p:nvPicPr>
          <p:cNvPr id="2" name="Picture 1"/>
          <p:cNvPicPr>
            <a:picLocks noChangeAspect="1"/>
          </p:cNvPicPr>
          <p:nvPr/>
        </p:nvPicPr>
        <p:blipFill>
          <a:blip r:embed="rId2"/>
          <a:stretch>
            <a:fillRect/>
          </a:stretch>
        </p:blipFill>
        <p:spPr>
          <a:xfrm>
            <a:off x="914400" y="1981199"/>
            <a:ext cx="7772400" cy="4191001"/>
          </a:xfrm>
          <a:prstGeom prst="rect">
            <a:avLst/>
          </a:prstGeom>
        </p:spPr>
      </p:pic>
      <p:sp>
        <p:nvSpPr>
          <p:cNvPr id="3" name="Rectangle 2"/>
          <p:cNvSpPr/>
          <p:nvPr/>
        </p:nvSpPr>
        <p:spPr>
          <a:xfrm>
            <a:off x="889000" y="1186933"/>
            <a:ext cx="7569200" cy="646331"/>
          </a:xfrm>
          <a:prstGeom prst="rect">
            <a:avLst/>
          </a:prstGeom>
        </p:spPr>
        <p:txBody>
          <a:bodyPr wrap="square">
            <a:spAutoFit/>
          </a:bodyPr>
          <a:lstStyle/>
          <a:p>
            <a:r>
              <a:rPr lang="es-AR" dirty="0"/>
              <a:t>“Los factores de influencia de demanda o DIF son eventos que tienden a alterar el comportamiento de la demanda de los productos.” </a:t>
            </a:r>
          </a:p>
        </p:txBody>
      </p:sp>
    </p:spTree>
    <p:extLst>
      <p:ext uri="{BB962C8B-B14F-4D97-AF65-F5344CB8AC3E}">
        <p14:creationId xmlns:p14="http://schemas.microsoft.com/office/powerpoint/2010/main" val="2728242255"/>
      </p:ext>
    </p:extLst>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Errores de pronósticos</a:t>
            </a:r>
          </a:p>
        </p:txBody>
      </p:sp>
      <p:pic>
        <p:nvPicPr>
          <p:cNvPr id="7" name="Picture 6">
            <a:extLst>
              <a:ext uri="{FF2B5EF4-FFF2-40B4-BE49-F238E27FC236}">
                <a16:creationId xmlns:a16="http://schemas.microsoft.com/office/drawing/2014/main" id="{75752600-BEC9-401A-9F1C-2C8E1BDEF139}"/>
              </a:ext>
            </a:extLst>
          </p:cNvPr>
          <p:cNvPicPr>
            <a:picLocks noChangeAspect="1"/>
          </p:cNvPicPr>
          <p:nvPr/>
        </p:nvPicPr>
        <p:blipFill>
          <a:blip r:embed="rId3"/>
          <a:stretch>
            <a:fillRect/>
          </a:stretch>
        </p:blipFill>
        <p:spPr>
          <a:xfrm>
            <a:off x="323999" y="1438275"/>
            <a:ext cx="8495999" cy="5013714"/>
          </a:xfrm>
          <a:prstGeom prst="rect">
            <a:avLst/>
          </a:prstGeom>
          <a:ln>
            <a:solidFill>
              <a:srgbClr val="FFC000"/>
            </a:solidFill>
          </a:ln>
        </p:spPr>
      </p:pic>
    </p:spTree>
    <p:extLst>
      <p:ext uri="{BB962C8B-B14F-4D97-AF65-F5344CB8AC3E}">
        <p14:creationId xmlns:p14="http://schemas.microsoft.com/office/powerpoint/2010/main" val="2817839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a:t>
            </a:r>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4DB75AF7-E327-48B1-A4E1-8281D1963AE8}"/>
              </a:ext>
            </a:extLst>
          </p:cNvPr>
          <p:cNvPicPr>
            <a:picLocks noChangeAspect="1"/>
          </p:cNvPicPr>
          <p:nvPr/>
        </p:nvPicPr>
        <p:blipFill>
          <a:blip r:embed="rId3"/>
          <a:stretch>
            <a:fillRect/>
          </a:stretch>
        </p:blipFill>
        <p:spPr>
          <a:xfrm>
            <a:off x="438150" y="1371600"/>
            <a:ext cx="8267700" cy="4857750"/>
          </a:xfrm>
          <a:prstGeom prst="rect">
            <a:avLst/>
          </a:prstGeom>
        </p:spPr>
      </p:pic>
    </p:spTree>
    <p:extLst>
      <p:ext uri="{BB962C8B-B14F-4D97-AF65-F5344CB8AC3E}">
        <p14:creationId xmlns:p14="http://schemas.microsoft.com/office/powerpoint/2010/main" val="1499140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52401"/>
            <a:ext cx="7696200" cy="609599"/>
          </a:xfrm>
        </p:spPr>
        <p:txBody>
          <a:bodyPr>
            <a:normAutofit/>
          </a:bodyPr>
          <a:lstStyle/>
          <a:p>
            <a:r>
              <a:rPr lang="es-MX" dirty="0">
                <a:solidFill>
                  <a:schemeClr val="tx1">
                    <a:lumMod val="65000"/>
                    <a:lumOff val="35000"/>
                  </a:schemeClr>
                </a:solidFill>
              </a:rPr>
              <a:t>Pronósticos en IBP: Limpieza de datos</a:t>
            </a:r>
            <a:endParaRPr lang="es-DO" sz="2400" b="1" dirty="0">
              <a:solidFill>
                <a:srgbClr val="1C75BB"/>
              </a:solidFill>
            </a:endParaRPr>
          </a:p>
        </p:txBody>
      </p:sp>
      <p:pic>
        <p:nvPicPr>
          <p:cNvPr id="2" name="Picture 1">
            <a:extLst>
              <a:ext uri="{FF2B5EF4-FFF2-40B4-BE49-F238E27FC236}">
                <a16:creationId xmlns:a16="http://schemas.microsoft.com/office/drawing/2014/main" id="{276B0153-BF07-436A-93F7-A2F8FA45A2FB}"/>
              </a:ext>
            </a:extLst>
          </p:cNvPr>
          <p:cNvPicPr>
            <a:picLocks noChangeAspect="1"/>
          </p:cNvPicPr>
          <p:nvPr/>
        </p:nvPicPr>
        <p:blipFill>
          <a:blip r:embed="rId2"/>
          <a:stretch>
            <a:fillRect/>
          </a:stretch>
        </p:blipFill>
        <p:spPr>
          <a:xfrm>
            <a:off x="423862" y="1914525"/>
            <a:ext cx="8524875" cy="4019550"/>
          </a:xfrm>
          <a:prstGeom prst="rect">
            <a:avLst/>
          </a:prstGeom>
        </p:spPr>
      </p:pic>
    </p:spTree>
    <p:extLst>
      <p:ext uri="{BB962C8B-B14F-4D97-AF65-F5344CB8AC3E}">
        <p14:creationId xmlns:p14="http://schemas.microsoft.com/office/powerpoint/2010/main" val="902207222"/>
      </p:ext>
    </p:extLst>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Limpieza de datos</a:t>
            </a:r>
          </a:p>
        </p:txBody>
      </p:sp>
      <p:pic>
        <p:nvPicPr>
          <p:cNvPr id="2" name="Picture 1">
            <a:extLst>
              <a:ext uri="{FF2B5EF4-FFF2-40B4-BE49-F238E27FC236}">
                <a16:creationId xmlns:a16="http://schemas.microsoft.com/office/drawing/2014/main" id="{60415186-8969-48A9-9E7A-E10B5F4E7C00}"/>
              </a:ext>
            </a:extLst>
          </p:cNvPr>
          <p:cNvPicPr>
            <a:picLocks noChangeAspect="1"/>
          </p:cNvPicPr>
          <p:nvPr/>
        </p:nvPicPr>
        <p:blipFill>
          <a:blip r:embed="rId3"/>
          <a:stretch>
            <a:fillRect/>
          </a:stretch>
        </p:blipFill>
        <p:spPr>
          <a:xfrm>
            <a:off x="324000" y="1452562"/>
            <a:ext cx="4635458" cy="4899898"/>
          </a:xfrm>
          <a:prstGeom prst="rect">
            <a:avLst/>
          </a:prstGeom>
        </p:spPr>
      </p:pic>
      <p:pic>
        <p:nvPicPr>
          <p:cNvPr id="3" name="Picture 2">
            <a:extLst>
              <a:ext uri="{FF2B5EF4-FFF2-40B4-BE49-F238E27FC236}">
                <a16:creationId xmlns:a16="http://schemas.microsoft.com/office/drawing/2014/main" id="{7BCA5132-C5EE-4226-AA99-5518B4023E46}"/>
              </a:ext>
            </a:extLst>
          </p:cNvPr>
          <p:cNvPicPr>
            <a:picLocks noChangeAspect="1"/>
          </p:cNvPicPr>
          <p:nvPr/>
        </p:nvPicPr>
        <p:blipFill>
          <a:blip r:embed="rId4"/>
          <a:stretch>
            <a:fillRect/>
          </a:stretch>
        </p:blipFill>
        <p:spPr>
          <a:xfrm>
            <a:off x="4959458" y="1452562"/>
            <a:ext cx="3860542" cy="4899898"/>
          </a:xfrm>
          <a:prstGeom prst="rect">
            <a:avLst/>
          </a:prstGeom>
        </p:spPr>
      </p:pic>
    </p:spTree>
    <p:extLst>
      <p:ext uri="{BB962C8B-B14F-4D97-AF65-F5344CB8AC3E}">
        <p14:creationId xmlns:p14="http://schemas.microsoft.com/office/powerpoint/2010/main" val="124345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762025" y="1404438"/>
            <a:ext cx="4955256" cy="5250362"/>
          </a:xfrm>
        </p:spPr>
        <p:txBody>
          <a:bodyPr/>
          <a:lstStyle/>
          <a:p>
            <a:pPr marL="285750" marR="0" indent="-285750" algn="just">
              <a:lnSpc>
                <a:spcPts val="2100"/>
              </a:lnSpc>
              <a:spcBef>
                <a:spcPts val="0"/>
              </a:spcBef>
              <a:spcAft>
                <a:spcPts val="1875"/>
              </a:spcAft>
              <a:buFont typeface="Arial" panose="020B0604020202020204" pitchFamily="34" charset="0"/>
              <a:buChar char="•"/>
            </a:pPr>
            <a:r>
              <a:rPr lang="es-MX" sz="1200" b="1" dirty="0">
                <a:solidFill>
                  <a:srgbClr val="252525"/>
                </a:solidFill>
                <a:effectLst/>
                <a:latin typeface="Arial" panose="020B0604020202020204" pitchFamily="34" charset="0"/>
                <a:ea typeface="Times New Roman" panose="02020603050405020304" pitchFamily="18" charset="0"/>
              </a:rPr>
              <a:t>S&amp;OP es un proceso de gestión de negocio a través de la cual el comité ejecutivo de una empresa mantiene un continuo alineamiento y sincronización entre personas desde todas las funciones organizacionales (ventas, marketing, abastecimiento, producción, logística, finanzas, desarrollo, ingeniería)</a:t>
            </a:r>
            <a:r>
              <a:rPr lang="es-MX" sz="1200" dirty="0">
                <a:solidFill>
                  <a:srgbClr val="252525"/>
                </a:solidFill>
                <a:effectLst/>
                <a:latin typeface="Arial" panose="020B0604020202020204" pitchFamily="34" charset="0"/>
                <a:ea typeface="Times New Roman" panose="02020603050405020304" pitchFamily="18" charset="0"/>
              </a:rPr>
              <a:t> y está focalizado en los objetivos del negocio. </a:t>
            </a:r>
          </a:p>
          <a:p>
            <a:pPr marL="285750" marR="0" indent="-285750" algn="just">
              <a:lnSpc>
                <a:spcPts val="2100"/>
              </a:lnSpc>
              <a:spcBef>
                <a:spcPts val="0"/>
              </a:spcBef>
              <a:spcAft>
                <a:spcPts val="1875"/>
              </a:spcAft>
              <a:buFont typeface="Arial" panose="020B0604020202020204" pitchFamily="34" charset="0"/>
              <a:buChar char="•"/>
            </a:pPr>
            <a:r>
              <a:rPr lang="es-MX" sz="1200" b="1" dirty="0">
                <a:solidFill>
                  <a:srgbClr val="252525"/>
                </a:solidFill>
                <a:effectLst/>
                <a:latin typeface="Arial" panose="020B0604020202020204" pitchFamily="34" charset="0"/>
                <a:ea typeface="Times New Roman" panose="02020603050405020304" pitchFamily="18" charset="0"/>
              </a:rPr>
              <a:t>La planificación S&amp;OP incluye un pronóstico de demanda actualizado, que lleva a determinar en forma colaborativa, los planes de venta, producción e inventarios</a:t>
            </a:r>
            <a:r>
              <a:rPr lang="es-MX" sz="1200" dirty="0">
                <a:solidFill>
                  <a:srgbClr val="252525"/>
                </a:solidFill>
                <a:effectLst/>
                <a:latin typeface="Arial" panose="020B0604020202020204" pitchFamily="34" charset="0"/>
                <a:ea typeface="Times New Roman" panose="02020603050405020304" pitchFamily="18" charset="0"/>
              </a:rPr>
              <a:t> y estas integradas con iniciativas estratégicas, el desarrollo de nuevos productos y la planificación del resultado financiero</a:t>
            </a:r>
          </a:p>
          <a:p>
            <a:pPr marL="285750" indent="-285750" algn="just">
              <a:lnSpc>
                <a:spcPts val="2100"/>
              </a:lnSpc>
              <a:spcBef>
                <a:spcPts val="0"/>
              </a:spcBef>
              <a:spcAft>
                <a:spcPts val="1875"/>
              </a:spcAft>
              <a:buFont typeface="Arial" panose="020B0604020202020204" pitchFamily="34" charset="0"/>
              <a:buChar char="•"/>
            </a:pPr>
            <a:r>
              <a:rPr lang="es-MX" sz="1200" b="1" dirty="0">
                <a:solidFill>
                  <a:srgbClr val="252525"/>
                </a:solidFill>
                <a:latin typeface="Arial" panose="020B0604020202020204" pitchFamily="34" charset="0"/>
              </a:rPr>
              <a:t>La meta principal del SOP es facilitar el flujo de información entre la Demanda y el Suministro(</a:t>
            </a:r>
            <a:r>
              <a:rPr lang="es-MX" sz="1200" b="1" dirty="0" err="1">
                <a:solidFill>
                  <a:srgbClr val="252525"/>
                </a:solidFill>
                <a:latin typeface="Arial" panose="020B0604020202020204" pitchFamily="34" charset="0"/>
              </a:rPr>
              <a:t>Demmand</a:t>
            </a:r>
            <a:r>
              <a:rPr lang="es-MX" sz="1200" b="1" dirty="0">
                <a:solidFill>
                  <a:srgbClr val="252525"/>
                </a:solidFill>
                <a:latin typeface="Arial" panose="020B0604020202020204" pitchFamily="34" charset="0"/>
              </a:rPr>
              <a:t> and </a:t>
            </a:r>
            <a:r>
              <a:rPr lang="es-MX" sz="1200" b="1" dirty="0" err="1">
                <a:solidFill>
                  <a:srgbClr val="252525"/>
                </a:solidFill>
                <a:latin typeface="Arial" panose="020B0604020202020204" pitchFamily="34" charset="0"/>
              </a:rPr>
              <a:t>Suppy</a:t>
            </a:r>
            <a:r>
              <a:rPr lang="es-MX" sz="1200" b="1" dirty="0">
                <a:solidFill>
                  <a:srgbClr val="252525"/>
                </a:solidFill>
                <a:latin typeface="Arial" panose="020B0604020202020204" pitchFamily="34" charset="0"/>
              </a:rPr>
              <a:t>),</a:t>
            </a:r>
            <a:r>
              <a:rPr lang="es-MX" sz="1200" dirty="0">
                <a:solidFill>
                  <a:srgbClr val="252525"/>
                </a:solidFill>
                <a:latin typeface="Arial" panose="020B0604020202020204" pitchFamily="34" charset="0"/>
              </a:rPr>
              <a:t> en pocas palabras tratar de soportar la demanda futura de la empresa al menor costo posible</a:t>
            </a:r>
          </a:p>
          <a:p>
            <a:pPr marL="0" marR="0" algn="just">
              <a:lnSpc>
                <a:spcPts val="2100"/>
              </a:lnSpc>
              <a:spcBef>
                <a:spcPts val="0"/>
              </a:spcBef>
              <a:spcAft>
                <a:spcPts val="1875"/>
              </a:spcAft>
            </a:pPr>
            <a:endParaRPr lang="es-MX" sz="1600" dirty="0">
              <a:effectLst/>
              <a:latin typeface="Times New Roman" panose="02020603050405020304" pitchFamily="18" charset="0"/>
              <a:ea typeface="Times New Roman" panose="02020603050405020304" pitchFamily="18" charset="0"/>
            </a:endParaRPr>
          </a:p>
          <a:p>
            <a:pPr marL="0" lvl="1" indent="0" algn="just">
              <a:buNone/>
            </a:pPr>
            <a:endParaRPr lang="es-MX" sz="1050" dirty="0"/>
          </a:p>
          <a:p>
            <a:pPr marL="0" lvl="1" indent="0" algn="just">
              <a:buNone/>
            </a:pPr>
            <a:endParaRPr lang="es-MX" sz="900" dirty="0"/>
          </a:p>
          <a:p>
            <a:pPr marL="0" lvl="1" indent="0" algn="just">
              <a:buNone/>
            </a:pPr>
            <a:endParaRPr lang="es-MX" sz="900" dirty="0"/>
          </a:p>
          <a:p>
            <a:pPr marL="0" lvl="1" indent="0" algn="just">
              <a:buNone/>
            </a:pPr>
            <a:endParaRPr lang="es-MX" sz="900" dirty="0"/>
          </a:p>
          <a:p>
            <a:pPr marL="0" lvl="1" indent="0" algn="just">
              <a:buNone/>
            </a:pPr>
            <a:endParaRPr lang="es-MX" sz="900" dirty="0"/>
          </a:p>
          <a:p>
            <a:pPr marL="342900" lvl="1" indent="-342900" algn="just">
              <a:buAutoNum type="arabicPeriod"/>
            </a:pPr>
            <a:endParaRPr lang="es-MX" sz="900" dirty="0"/>
          </a:p>
          <a:p>
            <a:pPr marL="342900" lvl="1" indent="-342900" algn="just">
              <a:buAutoNum type="arabicPeriod"/>
            </a:pPr>
            <a:endParaRPr lang="es-MX" sz="900" dirty="0"/>
          </a:p>
          <a:p>
            <a:pPr algn="just"/>
            <a:endParaRPr lang="es-MX" sz="12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Sales &amp; Operation Planning</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0E030432-2DD6-4FF1-BBD7-729753017490}"/>
              </a:ext>
            </a:extLst>
          </p:cNvPr>
          <p:cNvPicPr>
            <a:picLocks noChangeAspect="1"/>
          </p:cNvPicPr>
          <p:nvPr/>
        </p:nvPicPr>
        <p:blipFill>
          <a:blip r:embed="rId3"/>
          <a:stretch>
            <a:fillRect/>
          </a:stretch>
        </p:blipFill>
        <p:spPr>
          <a:xfrm>
            <a:off x="208787" y="1404438"/>
            <a:ext cx="3553238" cy="4002831"/>
          </a:xfrm>
          <a:prstGeom prst="rect">
            <a:avLst/>
          </a:prstGeom>
        </p:spPr>
      </p:pic>
    </p:spTree>
    <p:extLst>
      <p:ext uri="{BB962C8B-B14F-4D97-AF65-F5344CB8AC3E}">
        <p14:creationId xmlns:p14="http://schemas.microsoft.com/office/powerpoint/2010/main" val="1618926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Correccion de Datos Historicos</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err="1">
                <a:solidFill>
                  <a:srgbClr val="333333"/>
                </a:solidFill>
                <a:latin typeface="Helvetica" panose="020B0604020202020204" pitchFamily="34" charset="0"/>
              </a:rPr>
              <a:t>Clean</a:t>
            </a:r>
            <a:r>
              <a:rPr lang="es-MX" sz="1400" dirty="0">
                <a:solidFill>
                  <a:srgbClr val="333333"/>
                </a:solidFill>
                <a:latin typeface="Helvetica" panose="020B0604020202020204" pitchFamily="34" charset="0"/>
              </a:rPr>
              <a:t> </a:t>
            </a:r>
            <a:r>
              <a:rPr lang="es-MX" sz="1400" dirty="0" err="1">
                <a:solidFill>
                  <a:srgbClr val="333333"/>
                </a:solidFill>
                <a:latin typeface="Helvetica" panose="020B0604020202020204" pitchFamily="34" charset="0"/>
              </a:rPr>
              <a:t>Historical</a:t>
            </a:r>
            <a:r>
              <a:rPr lang="es-MX" sz="1400" dirty="0">
                <a:solidFill>
                  <a:srgbClr val="333333"/>
                </a:solidFill>
                <a:latin typeface="Helvetica" panose="020B0604020202020204" pitchFamily="34" charset="0"/>
              </a:rPr>
              <a:t> Sales Data</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69196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Algoritmos</a:t>
            </a:r>
          </a:p>
        </p:txBody>
      </p:sp>
      <p:pic>
        <p:nvPicPr>
          <p:cNvPr id="2" name="Picture 1">
            <a:extLst>
              <a:ext uri="{FF2B5EF4-FFF2-40B4-BE49-F238E27FC236}">
                <a16:creationId xmlns:a16="http://schemas.microsoft.com/office/drawing/2014/main" id="{2820C784-AB76-4EEC-AB5B-2B081F03C1D8}"/>
              </a:ext>
            </a:extLst>
          </p:cNvPr>
          <p:cNvPicPr>
            <a:picLocks noChangeAspect="1"/>
          </p:cNvPicPr>
          <p:nvPr/>
        </p:nvPicPr>
        <p:blipFill>
          <a:blip r:embed="rId3"/>
          <a:stretch>
            <a:fillRect/>
          </a:stretch>
        </p:blipFill>
        <p:spPr>
          <a:xfrm>
            <a:off x="219075" y="1528762"/>
            <a:ext cx="8705850" cy="4505325"/>
          </a:xfrm>
          <a:prstGeom prst="rect">
            <a:avLst/>
          </a:prstGeom>
        </p:spPr>
      </p:pic>
    </p:spTree>
    <p:extLst>
      <p:ext uri="{BB962C8B-B14F-4D97-AF65-F5344CB8AC3E}">
        <p14:creationId xmlns:p14="http://schemas.microsoft.com/office/powerpoint/2010/main" val="4171760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Algoritmos</a:t>
            </a:r>
          </a:p>
        </p:txBody>
      </p:sp>
      <p:pic>
        <p:nvPicPr>
          <p:cNvPr id="3" name="Picture 2">
            <a:extLst>
              <a:ext uri="{FF2B5EF4-FFF2-40B4-BE49-F238E27FC236}">
                <a16:creationId xmlns:a16="http://schemas.microsoft.com/office/drawing/2014/main" id="{94340B8E-AE0C-49EC-B129-01CA82619A11}"/>
              </a:ext>
            </a:extLst>
          </p:cNvPr>
          <p:cNvPicPr>
            <a:picLocks noChangeAspect="1"/>
          </p:cNvPicPr>
          <p:nvPr/>
        </p:nvPicPr>
        <p:blipFill>
          <a:blip r:embed="rId3"/>
          <a:stretch>
            <a:fillRect/>
          </a:stretch>
        </p:blipFill>
        <p:spPr>
          <a:xfrm>
            <a:off x="433387" y="1443037"/>
            <a:ext cx="8105775" cy="4448175"/>
          </a:xfrm>
          <a:prstGeom prst="rect">
            <a:avLst/>
          </a:prstGeom>
        </p:spPr>
      </p:pic>
    </p:spTree>
    <p:extLst>
      <p:ext uri="{BB962C8B-B14F-4D97-AF65-F5344CB8AC3E}">
        <p14:creationId xmlns:p14="http://schemas.microsoft.com/office/powerpoint/2010/main" val="3666180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Algoritmos</a:t>
            </a:r>
          </a:p>
        </p:txBody>
      </p:sp>
      <p:pic>
        <p:nvPicPr>
          <p:cNvPr id="2" name="Picture 1">
            <a:extLst>
              <a:ext uri="{FF2B5EF4-FFF2-40B4-BE49-F238E27FC236}">
                <a16:creationId xmlns:a16="http://schemas.microsoft.com/office/drawing/2014/main" id="{E6B52CA8-3F24-42B0-9BD2-A7529E4518EF}"/>
              </a:ext>
            </a:extLst>
          </p:cNvPr>
          <p:cNvPicPr>
            <a:picLocks noChangeAspect="1"/>
          </p:cNvPicPr>
          <p:nvPr/>
        </p:nvPicPr>
        <p:blipFill>
          <a:blip r:embed="rId3"/>
          <a:stretch>
            <a:fillRect/>
          </a:stretch>
        </p:blipFill>
        <p:spPr>
          <a:xfrm>
            <a:off x="324001" y="1362075"/>
            <a:ext cx="3238350" cy="2390403"/>
          </a:xfrm>
          <a:prstGeom prst="rect">
            <a:avLst/>
          </a:prstGeom>
        </p:spPr>
      </p:pic>
      <p:pic>
        <p:nvPicPr>
          <p:cNvPr id="4" name="Picture 3">
            <a:extLst>
              <a:ext uri="{FF2B5EF4-FFF2-40B4-BE49-F238E27FC236}">
                <a16:creationId xmlns:a16="http://schemas.microsoft.com/office/drawing/2014/main" id="{27220E9F-DD0C-4F0C-BEBE-5F3663528F13}"/>
              </a:ext>
            </a:extLst>
          </p:cNvPr>
          <p:cNvPicPr>
            <a:picLocks noChangeAspect="1"/>
          </p:cNvPicPr>
          <p:nvPr/>
        </p:nvPicPr>
        <p:blipFill>
          <a:blip r:embed="rId4"/>
          <a:stretch>
            <a:fillRect/>
          </a:stretch>
        </p:blipFill>
        <p:spPr>
          <a:xfrm>
            <a:off x="3562351" y="1362075"/>
            <a:ext cx="2743199" cy="2390403"/>
          </a:xfrm>
          <a:prstGeom prst="rect">
            <a:avLst/>
          </a:prstGeom>
        </p:spPr>
      </p:pic>
      <p:pic>
        <p:nvPicPr>
          <p:cNvPr id="5" name="Picture 4">
            <a:extLst>
              <a:ext uri="{FF2B5EF4-FFF2-40B4-BE49-F238E27FC236}">
                <a16:creationId xmlns:a16="http://schemas.microsoft.com/office/drawing/2014/main" id="{7CAFB569-201C-4347-9105-5845E8B3128F}"/>
              </a:ext>
            </a:extLst>
          </p:cNvPr>
          <p:cNvPicPr>
            <a:picLocks noChangeAspect="1"/>
          </p:cNvPicPr>
          <p:nvPr/>
        </p:nvPicPr>
        <p:blipFill>
          <a:blip r:embed="rId5"/>
          <a:stretch>
            <a:fillRect/>
          </a:stretch>
        </p:blipFill>
        <p:spPr>
          <a:xfrm>
            <a:off x="324000" y="3752478"/>
            <a:ext cx="3232232" cy="1994772"/>
          </a:xfrm>
          <a:prstGeom prst="rect">
            <a:avLst/>
          </a:prstGeom>
        </p:spPr>
      </p:pic>
      <p:pic>
        <p:nvPicPr>
          <p:cNvPr id="7" name="Picture 6">
            <a:extLst>
              <a:ext uri="{FF2B5EF4-FFF2-40B4-BE49-F238E27FC236}">
                <a16:creationId xmlns:a16="http://schemas.microsoft.com/office/drawing/2014/main" id="{B3349B28-EC11-48E9-AECB-5D9443444851}"/>
              </a:ext>
            </a:extLst>
          </p:cNvPr>
          <p:cNvPicPr>
            <a:picLocks noChangeAspect="1"/>
          </p:cNvPicPr>
          <p:nvPr/>
        </p:nvPicPr>
        <p:blipFill>
          <a:blip r:embed="rId6"/>
          <a:stretch>
            <a:fillRect/>
          </a:stretch>
        </p:blipFill>
        <p:spPr>
          <a:xfrm>
            <a:off x="3556232" y="3752478"/>
            <a:ext cx="2743199" cy="1994772"/>
          </a:xfrm>
          <a:prstGeom prst="rect">
            <a:avLst/>
          </a:prstGeom>
        </p:spPr>
      </p:pic>
      <p:pic>
        <p:nvPicPr>
          <p:cNvPr id="8" name="Picture 7">
            <a:extLst>
              <a:ext uri="{FF2B5EF4-FFF2-40B4-BE49-F238E27FC236}">
                <a16:creationId xmlns:a16="http://schemas.microsoft.com/office/drawing/2014/main" id="{54607135-68A1-47C7-AD79-58ED81325CD5}"/>
              </a:ext>
            </a:extLst>
          </p:cNvPr>
          <p:cNvPicPr>
            <a:picLocks noChangeAspect="1"/>
          </p:cNvPicPr>
          <p:nvPr/>
        </p:nvPicPr>
        <p:blipFill>
          <a:blip r:embed="rId7"/>
          <a:stretch>
            <a:fillRect/>
          </a:stretch>
        </p:blipFill>
        <p:spPr>
          <a:xfrm>
            <a:off x="6311669" y="1362075"/>
            <a:ext cx="2743199" cy="2390403"/>
          </a:xfrm>
          <a:prstGeom prst="rect">
            <a:avLst/>
          </a:prstGeom>
        </p:spPr>
      </p:pic>
    </p:spTree>
    <p:extLst>
      <p:ext uri="{BB962C8B-B14F-4D97-AF65-F5344CB8AC3E}">
        <p14:creationId xmlns:p14="http://schemas.microsoft.com/office/powerpoint/2010/main" val="16446743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Algoritmos</a:t>
            </a:r>
          </a:p>
        </p:txBody>
      </p:sp>
      <p:pic>
        <p:nvPicPr>
          <p:cNvPr id="3" name="Picture 2">
            <a:extLst>
              <a:ext uri="{FF2B5EF4-FFF2-40B4-BE49-F238E27FC236}">
                <a16:creationId xmlns:a16="http://schemas.microsoft.com/office/drawing/2014/main" id="{1801CBBA-9B35-4E38-9B45-B9C649C15F22}"/>
              </a:ext>
            </a:extLst>
          </p:cNvPr>
          <p:cNvPicPr>
            <a:picLocks noChangeAspect="1"/>
          </p:cNvPicPr>
          <p:nvPr/>
        </p:nvPicPr>
        <p:blipFill>
          <a:blip r:embed="rId3"/>
          <a:stretch>
            <a:fillRect/>
          </a:stretch>
        </p:blipFill>
        <p:spPr>
          <a:xfrm>
            <a:off x="324000" y="1538287"/>
            <a:ext cx="8458200" cy="3552825"/>
          </a:xfrm>
          <a:prstGeom prst="rect">
            <a:avLst/>
          </a:prstGeom>
        </p:spPr>
      </p:pic>
    </p:spTree>
    <p:extLst>
      <p:ext uri="{BB962C8B-B14F-4D97-AF65-F5344CB8AC3E}">
        <p14:creationId xmlns:p14="http://schemas.microsoft.com/office/powerpoint/2010/main" val="2172702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Correr algortimo pronostico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Correr pronostico manual</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20022297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Eleccion mejor pronostico automatico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Elección mejor algoritmo automático</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32572291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Ajustes</a:t>
            </a:r>
          </a:p>
        </p:txBody>
      </p:sp>
      <p:pic>
        <p:nvPicPr>
          <p:cNvPr id="2" name="Picture 1">
            <a:extLst>
              <a:ext uri="{FF2B5EF4-FFF2-40B4-BE49-F238E27FC236}">
                <a16:creationId xmlns:a16="http://schemas.microsoft.com/office/drawing/2014/main" id="{DF2B2966-EE6B-499C-9FE4-02295C86E279}"/>
              </a:ext>
            </a:extLst>
          </p:cNvPr>
          <p:cNvPicPr>
            <a:picLocks noChangeAspect="1"/>
          </p:cNvPicPr>
          <p:nvPr/>
        </p:nvPicPr>
        <p:blipFill>
          <a:blip r:embed="rId3"/>
          <a:stretch>
            <a:fillRect/>
          </a:stretch>
        </p:blipFill>
        <p:spPr>
          <a:xfrm>
            <a:off x="176212" y="1400175"/>
            <a:ext cx="6424613" cy="4476750"/>
          </a:xfrm>
          <a:prstGeom prst="rect">
            <a:avLst/>
          </a:prstGeom>
        </p:spPr>
      </p:pic>
      <p:pic>
        <p:nvPicPr>
          <p:cNvPr id="4" name="Picture 3">
            <a:extLst>
              <a:ext uri="{FF2B5EF4-FFF2-40B4-BE49-F238E27FC236}">
                <a16:creationId xmlns:a16="http://schemas.microsoft.com/office/drawing/2014/main" id="{BB2D63A4-553A-44EB-9A34-BFECC6E98BBE}"/>
              </a:ext>
            </a:extLst>
          </p:cNvPr>
          <p:cNvPicPr>
            <a:picLocks noChangeAspect="1"/>
          </p:cNvPicPr>
          <p:nvPr/>
        </p:nvPicPr>
        <p:blipFill>
          <a:blip r:embed="rId4"/>
          <a:stretch>
            <a:fillRect/>
          </a:stretch>
        </p:blipFill>
        <p:spPr>
          <a:xfrm>
            <a:off x="6600825" y="1933575"/>
            <a:ext cx="2466975" cy="3848100"/>
          </a:xfrm>
          <a:prstGeom prst="rect">
            <a:avLst/>
          </a:prstGeom>
        </p:spPr>
      </p:pic>
    </p:spTree>
    <p:extLst>
      <p:ext uri="{BB962C8B-B14F-4D97-AF65-F5344CB8AC3E}">
        <p14:creationId xmlns:p14="http://schemas.microsoft.com/office/powerpoint/2010/main" val="2555526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Ajustes manuales mercadeo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Ajustes por mercadeo</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2711577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Midiendo calidad de pronostico</a:t>
            </a:r>
          </a:p>
        </p:txBody>
      </p:sp>
      <p:pic>
        <p:nvPicPr>
          <p:cNvPr id="3" name="Picture 2">
            <a:extLst>
              <a:ext uri="{FF2B5EF4-FFF2-40B4-BE49-F238E27FC236}">
                <a16:creationId xmlns:a16="http://schemas.microsoft.com/office/drawing/2014/main" id="{1187E5F2-3D21-4854-AC07-808F833FC94D}"/>
              </a:ext>
            </a:extLst>
          </p:cNvPr>
          <p:cNvPicPr>
            <a:picLocks noChangeAspect="1"/>
          </p:cNvPicPr>
          <p:nvPr/>
        </p:nvPicPr>
        <p:blipFill>
          <a:blip r:embed="rId3"/>
          <a:stretch>
            <a:fillRect/>
          </a:stretch>
        </p:blipFill>
        <p:spPr>
          <a:xfrm>
            <a:off x="409575" y="1886792"/>
            <a:ext cx="8410425" cy="4208365"/>
          </a:xfrm>
          <a:prstGeom prst="rect">
            <a:avLst/>
          </a:prstGeom>
        </p:spPr>
      </p:pic>
    </p:spTree>
    <p:extLst>
      <p:ext uri="{BB962C8B-B14F-4D97-AF65-F5344CB8AC3E}">
        <p14:creationId xmlns:p14="http://schemas.microsoft.com/office/powerpoint/2010/main" val="3685767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762025" y="1404438"/>
            <a:ext cx="4955256" cy="5129562"/>
          </a:xfrm>
        </p:spPr>
        <p:txBody>
          <a:bodyPr/>
          <a:lstStyle/>
          <a:p>
            <a:pPr marL="0" marR="0">
              <a:lnSpc>
                <a:spcPct val="107000"/>
              </a:lnSpc>
              <a:spcBef>
                <a:spcPts val="0"/>
              </a:spcBef>
              <a:spcAft>
                <a:spcPts val="800"/>
              </a:spcAft>
            </a:pPr>
            <a:r>
              <a:rPr lang="es-MX" sz="1800" dirty="0">
                <a:effectLst/>
                <a:latin typeface="Calibri" panose="020F0502020204030204" pitchFamily="34" charset="0"/>
                <a:ea typeface="Calibri" panose="020F0502020204030204" pitchFamily="34" charset="0"/>
                <a:cs typeface="Arial" panose="020B0604020202020204" pitchFamily="34" charset="0"/>
              </a:rPr>
              <a:t>El proceso de manera general comprende los siguientes pasos:</a:t>
            </a:r>
          </a:p>
          <a:p>
            <a:pPr marL="342900" marR="0" lvl="0" indent="-342900">
              <a:lnSpc>
                <a:spcPct val="107000"/>
              </a:lnSpc>
              <a:spcBef>
                <a:spcPts val="0"/>
              </a:spcBef>
              <a:spcAft>
                <a:spcPts val="0"/>
              </a:spcAft>
              <a:buFont typeface="Symbol" panose="05050102010706020507" pitchFamily="18" charset="2"/>
              <a:buChar char=""/>
            </a:pPr>
            <a:r>
              <a:rPr lang="es-MX" sz="1800" b="1" dirty="0">
                <a:effectLst/>
                <a:latin typeface="Calibri" panose="020F0502020204030204" pitchFamily="34" charset="0"/>
                <a:ea typeface="Calibri" panose="020F0502020204030204" pitchFamily="34" charset="0"/>
                <a:cs typeface="Arial" panose="020B0604020202020204" pitchFamily="34" charset="0"/>
              </a:rPr>
              <a:t>Crear un plan de demanda(</a:t>
            </a:r>
            <a:r>
              <a:rPr lang="es-MX" sz="1800" b="1" dirty="0" err="1">
                <a:effectLst/>
                <a:latin typeface="Calibri" panose="020F0502020204030204" pitchFamily="34" charset="0"/>
                <a:ea typeface="Calibri" panose="020F0502020204030204" pitchFamily="34" charset="0"/>
                <a:cs typeface="Arial" panose="020B0604020202020204" pitchFamily="34" charset="0"/>
              </a:rPr>
              <a:t>Demmand</a:t>
            </a:r>
            <a:r>
              <a:rPr lang="es-MX" sz="1800" b="1" dirty="0">
                <a:effectLst/>
                <a:latin typeface="Calibri" panose="020F0502020204030204" pitchFamily="34" charset="0"/>
                <a:ea typeface="Calibri" panose="020F0502020204030204" pitchFamily="34" charset="0"/>
                <a:cs typeface="Arial" panose="020B0604020202020204" pitchFamily="34" charset="0"/>
              </a:rPr>
              <a:t> Planning)</a:t>
            </a:r>
          </a:p>
          <a:p>
            <a:pPr marL="342900" marR="0" lvl="0" indent="-342900">
              <a:lnSpc>
                <a:spcPct val="107000"/>
              </a:lnSpc>
              <a:spcBef>
                <a:spcPts val="0"/>
              </a:spcBef>
              <a:spcAft>
                <a:spcPts val="0"/>
              </a:spcAft>
              <a:buFont typeface="Symbol" panose="05050102010706020507" pitchFamily="18" charset="2"/>
              <a:buChar char=""/>
            </a:pPr>
            <a:endParaRPr lang="es-MX" sz="18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s-MX" sz="1800" b="1" dirty="0">
                <a:effectLst/>
                <a:latin typeface="Calibri" panose="020F0502020204030204" pitchFamily="34" charset="0"/>
                <a:ea typeface="Calibri" panose="020F0502020204030204" pitchFamily="34" charset="0"/>
                <a:cs typeface="Arial" panose="020B0604020202020204" pitchFamily="34" charset="0"/>
              </a:rPr>
              <a:t>Crear un plan de suministro(</a:t>
            </a:r>
            <a:r>
              <a:rPr lang="es-MX" sz="1800" b="1" dirty="0" err="1">
                <a:effectLst/>
                <a:latin typeface="Calibri" panose="020F0502020204030204" pitchFamily="34" charset="0"/>
                <a:ea typeface="Calibri" panose="020F0502020204030204" pitchFamily="34" charset="0"/>
                <a:cs typeface="Arial" panose="020B0604020202020204" pitchFamily="34" charset="0"/>
              </a:rPr>
              <a:t>Supply</a:t>
            </a:r>
            <a:r>
              <a:rPr lang="es-MX" sz="1800" b="1" dirty="0">
                <a:effectLst/>
                <a:latin typeface="Calibri" panose="020F0502020204030204" pitchFamily="34" charset="0"/>
                <a:ea typeface="Calibri" panose="020F0502020204030204" pitchFamily="34" charset="0"/>
                <a:cs typeface="Arial" panose="020B0604020202020204" pitchFamily="34" charset="0"/>
              </a:rPr>
              <a:t> Planning)</a:t>
            </a:r>
          </a:p>
          <a:p>
            <a:pPr marL="342900" marR="0" lvl="0" indent="-342900">
              <a:lnSpc>
                <a:spcPct val="107000"/>
              </a:lnSpc>
              <a:spcBef>
                <a:spcPts val="0"/>
              </a:spcBef>
              <a:spcAft>
                <a:spcPts val="0"/>
              </a:spcAft>
              <a:buFont typeface="Symbol" panose="05050102010706020507" pitchFamily="18" charset="2"/>
              <a:buChar char=""/>
            </a:pPr>
            <a:endParaRPr lang="es-MX" sz="18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s-MX" sz="1800" b="1" dirty="0">
                <a:effectLst/>
                <a:latin typeface="Calibri" panose="020F0502020204030204" pitchFamily="34" charset="0"/>
                <a:ea typeface="Calibri" panose="020F0502020204030204" pitchFamily="34" charset="0"/>
                <a:cs typeface="Arial" panose="020B0604020202020204" pitchFamily="34" charset="0"/>
              </a:rPr>
              <a:t>Comparar el plan de demanda y suministro</a:t>
            </a:r>
          </a:p>
          <a:p>
            <a:pPr marL="342900" marR="0" lvl="0" indent="-342900">
              <a:lnSpc>
                <a:spcPct val="107000"/>
              </a:lnSpc>
              <a:spcBef>
                <a:spcPts val="0"/>
              </a:spcBef>
              <a:spcAft>
                <a:spcPts val="0"/>
              </a:spcAft>
              <a:buFont typeface="Symbol" panose="05050102010706020507" pitchFamily="18" charset="2"/>
              <a:buChar char=""/>
            </a:pPr>
            <a:endParaRPr lang="es-MX" sz="18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s-MX" sz="1800" b="1" dirty="0">
                <a:effectLst/>
                <a:latin typeface="Calibri" panose="020F0502020204030204" pitchFamily="34" charset="0"/>
                <a:ea typeface="Calibri" panose="020F0502020204030204" pitchFamily="34" charset="0"/>
                <a:cs typeface="Arial" panose="020B0604020202020204" pitchFamily="34" charset="0"/>
              </a:rPr>
              <a:t>Reconciliar la demanda y suministro con el plan financiero</a:t>
            </a:r>
          </a:p>
          <a:p>
            <a:pPr marL="0" marR="0" algn="just">
              <a:lnSpc>
                <a:spcPts val="2100"/>
              </a:lnSpc>
              <a:spcBef>
                <a:spcPts val="0"/>
              </a:spcBef>
              <a:spcAft>
                <a:spcPts val="1875"/>
              </a:spcAft>
            </a:pPr>
            <a:endParaRPr lang="es-MX" sz="1800" dirty="0">
              <a:effectLst/>
              <a:latin typeface="Times New Roman" panose="02020603050405020304" pitchFamily="18" charset="0"/>
              <a:ea typeface="Times New Roman" panose="02020603050405020304" pitchFamily="18" charset="0"/>
            </a:endParaRPr>
          </a:p>
          <a:p>
            <a:pPr marL="0" lvl="1" indent="0" algn="just">
              <a:buNone/>
            </a:pPr>
            <a:endParaRPr lang="es-MX" sz="11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0" lvl="1" indent="0" algn="just">
              <a:buNone/>
            </a:pPr>
            <a:endParaRPr lang="es-MX" sz="1000" dirty="0"/>
          </a:p>
          <a:p>
            <a:pPr marL="342900" lvl="1" indent="-342900" algn="just">
              <a:buAutoNum type="arabicPeriod"/>
            </a:pPr>
            <a:endParaRPr lang="es-MX" sz="1000" dirty="0"/>
          </a:p>
          <a:p>
            <a:pPr marL="342900" lvl="1" indent="-342900" algn="just">
              <a:buAutoNum type="arabicPeriod"/>
            </a:pPr>
            <a:endParaRPr lang="es-MX" sz="1000" dirty="0"/>
          </a:p>
          <a:p>
            <a:pPr algn="just"/>
            <a:endParaRPr lang="es-MX" sz="1300" dirty="0"/>
          </a:p>
        </p:txBody>
      </p:sp>
      <p:sp>
        <p:nvSpPr>
          <p:cNvPr id="6" name="Title 1"/>
          <p:cNvSpPr>
            <a:spLocks noGrp="1"/>
          </p:cNvSpPr>
          <p:nvPr>
            <p:ph type="title"/>
          </p:nvPr>
        </p:nvSpPr>
        <p:spPr>
          <a:xfrm>
            <a:off x="324000" y="324000"/>
            <a:ext cx="8496000" cy="756000"/>
          </a:xfrm>
        </p:spPr>
        <p:txBody>
          <a:bodyPr/>
          <a:lstStyle/>
          <a:p>
            <a:r>
              <a:rPr lang="sv-SE" dirty="0">
                <a:solidFill>
                  <a:schemeClr val="tx1">
                    <a:lumMod val="65000"/>
                    <a:lumOff val="35000"/>
                  </a:schemeClr>
                </a:solidFill>
              </a:rPr>
              <a:t>Conceptos importantes: Sales &amp; Operation Planning</a:t>
            </a: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0E030432-2DD6-4FF1-BBD7-729753017490}"/>
              </a:ext>
            </a:extLst>
          </p:cNvPr>
          <p:cNvPicPr>
            <a:picLocks noChangeAspect="1"/>
          </p:cNvPicPr>
          <p:nvPr/>
        </p:nvPicPr>
        <p:blipFill>
          <a:blip r:embed="rId3"/>
          <a:stretch>
            <a:fillRect/>
          </a:stretch>
        </p:blipFill>
        <p:spPr>
          <a:xfrm>
            <a:off x="208787" y="1404438"/>
            <a:ext cx="3553238" cy="2842247"/>
          </a:xfrm>
          <a:prstGeom prst="rect">
            <a:avLst/>
          </a:prstGeom>
        </p:spPr>
      </p:pic>
      <p:pic>
        <p:nvPicPr>
          <p:cNvPr id="2" name="Picture 1">
            <a:extLst>
              <a:ext uri="{FF2B5EF4-FFF2-40B4-BE49-F238E27FC236}">
                <a16:creationId xmlns:a16="http://schemas.microsoft.com/office/drawing/2014/main" id="{AC64436F-D409-40D5-9AAE-E5034519CC1A}"/>
              </a:ext>
            </a:extLst>
          </p:cNvPr>
          <p:cNvPicPr/>
          <p:nvPr/>
        </p:nvPicPr>
        <p:blipFill>
          <a:blip r:embed="rId4"/>
          <a:stretch>
            <a:fillRect/>
          </a:stretch>
        </p:blipFill>
        <p:spPr>
          <a:xfrm>
            <a:off x="323999" y="4309255"/>
            <a:ext cx="3438025" cy="2162175"/>
          </a:xfrm>
          <a:prstGeom prst="rect">
            <a:avLst/>
          </a:prstGeom>
        </p:spPr>
      </p:pic>
    </p:spTree>
    <p:extLst>
      <p:ext uri="{BB962C8B-B14F-4D97-AF65-F5344CB8AC3E}">
        <p14:creationId xmlns:p14="http://schemas.microsoft.com/office/powerpoint/2010/main" val="11037454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Medificion de calidad pronostico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Medición de pronostico</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2899901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Productos nuevos</a:t>
            </a:r>
          </a:p>
        </p:txBody>
      </p:sp>
      <p:sp>
        <p:nvSpPr>
          <p:cNvPr id="4" name="Text Placeholder 3">
            <a:extLst>
              <a:ext uri="{FF2B5EF4-FFF2-40B4-BE49-F238E27FC236}">
                <a16:creationId xmlns:a16="http://schemas.microsoft.com/office/drawing/2014/main" id="{5D13B9B8-B75D-4893-BD29-ACAD39D63850}"/>
              </a:ext>
            </a:extLst>
          </p:cNvPr>
          <p:cNvSpPr>
            <a:spLocks noGrp="1"/>
          </p:cNvSpPr>
          <p:nvPr>
            <p:ph type="body" sz="quarter" idx="10"/>
          </p:nvPr>
        </p:nvSpPr>
        <p:spPr/>
        <p:txBody>
          <a:bodyPr/>
          <a:lstStyle/>
          <a:p>
            <a:endParaRPr lang="es-MX"/>
          </a:p>
        </p:txBody>
      </p:sp>
      <p:pic>
        <p:nvPicPr>
          <p:cNvPr id="7" name="Picture 6">
            <a:extLst>
              <a:ext uri="{FF2B5EF4-FFF2-40B4-BE49-F238E27FC236}">
                <a16:creationId xmlns:a16="http://schemas.microsoft.com/office/drawing/2014/main" id="{4A8B5FB5-9B3C-4363-BBEF-931A6B01FBF0}"/>
              </a:ext>
            </a:extLst>
          </p:cNvPr>
          <p:cNvPicPr>
            <a:picLocks noChangeAspect="1"/>
          </p:cNvPicPr>
          <p:nvPr/>
        </p:nvPicPr>
        <p:blipFill>
          <a:blip r:embed="rId3"/>
          <a:stretch>
            <a:fillRect/>
          </a:stretch>
        </p:blipFill>
        <p:spPr>
          <a:xfrm>
            <a:off x="2052637" y="2276475"/>
            <a:ext cx="4886325" cy="2305050"/>
          </a:xfrm>
          <a:prstGeom prst="rect">
            <a:avLst/>
          </a:prstGeom>
        </p:spPr>
      </p:pic>
    </p:spTree>
    <p:extLst>
      <p:ext uri="{BB962C8B-B14F-4D97-AF65-F5344CB8AC3E}">
        <p14:creationId xmlns:p14="http://schemas.microsoft.com/office/powerpoint/2010/main" val="3665309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Planificación interactiva: Pronostico producto nuevo</a:t>
            </a:r>
          </a:p>
        </p:txBody>
      </p:sp>
      <p:pic>
        <p:nvPicPr>
          <p:cNvPr id="2" name="Picture 1">
            <a:extLst>
              <a:ext uri="{FF2B5EF4-FFF2-40B4-BE49-F238E27FC236}">
                <a16:creationId xmlns:a16="http://schemas.microsoft.com/office/drawing/2014/main" id="{66A466F2-095F-40A7-8620-68FFAA238C20}"/>
              </a:ext>
            </a:extLst>
          </p:cNvPr>
          <p:cNvPicPr>
            <a:picLocks noChangeAspect="1"/>
          </p:cNvPicPr>
          <p:nvPr/>
        </p:nvPicPr>
        <p:blipFill>
          <a:blip r:embed="rId3"/>
          <a:stretch>
            <a:fillRect/>
          </a:stretch>
        </p:blipFill>
        <p:spPr>
          <a:xfrm>
            <a:off x="354996" y="1526663"/>
            <a:ext cx="8465003" cy="4868031"/>
          </a:xfrm>
          <a:prstGeom prst="rect">
            <a:avLst/>
          </a:prstGeom>
        </p:spPr>
      </p:pic>
    </p:spTree>
    <p:extLst>
      <p:ext uri="{BB962C8B-B14F-4D97-AF65-F5344CB8AC3E}">
        <p14:creationId xmlns:p14="http://schemas.microsoft.com/office/powerpoint/2010/main" val="2698313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Pronósticos en IBP: Productos nuevos</a:t>
            </a:r>
          </a:p>
        </p:txBody>
      </p:sp>
      <p:pic>
        <p:nvPicPr>
          <p:cNvPr id="2" name="Picture 1">
            <a:extLst>
              <a:ext uri="{FF2B5EF4-FFF2-40B4-BE49-F238E27FC236}">
                <a16:creationId xmlns:a16="http://schemas.microsoft.com/office/drawing/2014/main" id="{A6470C6F-A7ED-401E-8BF1-5301EF52CF0C}"/>
              </a:ext>
            </a:extLst>
          </p:cNvPr>
          <p:cNvPicPr>
            <a:picLocks noChangeAspect="1"/>
          </p:cNvPicPr>
          <p:nvPr/>
        </p:nvPicPr>
        <p:blipFill>
          <a:blip r:embed="rId3"/>
          <a:stretch>
            <a:fillRect/>
          </a:stretch>
        </p:blipFill>
        <p:spPr>
          <a:xfrm>
            <a:off x="1218556" y="1593371"/>
            <a:ext cx="6705600" cy="4029075"/>
          </a:xfrm>
          <a:prstGeom prst="rect">
            <a:avLst/>
          </a:prstGeom>
        </p:spPr>
      </p:pic>
    </p:spTree>
    <p:extLst>
      <p:ext uri="{BB962C8B-B14F-4D97-AF65-F5344CB8AC3E}">
        <p14:creationId xmlns:p14="http://schemas.microsoft.com/office/powerpoint/2010/main" val="4999117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Pronostico producto nuevo</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Pronostico producto nuevo</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385194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n-US" dirty="0" err="1">
                <a:solidFill>
                  <a:schemeClr val="tx1">
                    <a:lumMod val="65000"/>
                    <a:lumOff val="35000"/>
                  </a:schemeClr>
                </a:solidFill>
              </a:rPr>
              <a:t>Fundamentos</a:t>
            </a:r>
            <a:r>
              <a:rPr lang="en-US" dirty="0">
                <a:solidFill>
                  <a:schemeClr val="tx1">
                    <a:lumMod val="65000"/>
                    <a:lumOff val="35000"/>
                  </a:schemeClr>
                </a:solidFill>
              </a:rPr>
              <a:t> </a:t>
            </a:r>
            <a:r>
              <a:rPr lang="en-US" dirty="0" err="1">
                <a:solidFill>
                  <a:schemeClr val="tx1">
                    <a:lumMod val="65000"/>
                    <a:lumOff val="35000"/>
                  </a:schemeClr>
                </a:solidFill>
              </a:rPr>
              <a:t>Analisis</a:t>
            </a:r>
            <a:r>
              <a:rPr lang="en-US" dirty="0">
                <a:solidFill>
                  <a:schemeClr val="tx1">
                    <a:lumMod val="65000"/>
                    <a:lumOff val="35000"/>
                  </a:schemeClr>
                </a:solidFill>
              </a:rPr>
              <a:t> de Inventario</a:t>
            </a:r>
            <a:r>
              <a:rPr lang="es-MX" dirty="0">
                <a:solidFill>
                  <a:schemeClr val="tx1">
                    <a:lumMod val="65000"/>
                    <a:lumOff val="35000"/>
                  </a:schemeClr>
                </a:solidFill>
              </a:rPr>
              <a:t>: </a:t>
            </a:r>
            <a:r>
              <a:rPr lang="es-MX" dirty="0" err="1">
                <a:solidFill>
                  <a:schemeClr val="tx1">
                    <a:lumMod val="65000"/>
                    <a:lumOff val="35000"/>
                  </a:schemeClr>
                </a:solidFill>
              </a:rPr>
              <a:t>Analisis</a:t>
            </a:r>
            <a:r>
              <a:rPr lang="es-MX" dirty="0">
                <a:solidFill>
                  <a:schemeClr val="tx1">
                    <a:lumMod val="65000"/>
                    <a:lumOff val="35000"/>
                  </a:schemeClr>
                </a:solidFill>
              </a:rPr>
              <a:t> XYX</a:t>
            </a:r>
          </a:p>
        </p:txBody>
      </p:sp>
      <p:sp>
        <p:nvSpPr>
          <p:cNvPr id="5" name="Text Placeholder 2">
            <a:extLst>
              <a:ext uri="{FF2B5EF4-FFF2-40B4-BE49-F238E27FC236}">
                <a16:creationId xmlns:a16="http://schemas.microsoft.com/office/drawing/2014/main" id="{9BB1CA5E-E693-4F07-AFEE-F12B6826556E}"/>
              </a:ext>
            </a:extLst>
          </p:cNvPr>
          <p:cNvSpPr>
            <a:spLocks noGrp="1"/>
          </p:cNvSpPr>
          <p:nvPr>
            <p:ph type="body" sz="quarter" idx="10"/>
          </p:nvPr>
        </p:nvSpPr>
        <p:spPr>
          <a:xfrm>
            <a:off x="4043494" y="1404438"/>
            <a:ext cx="4673788" cy="5063474"/>
          </a:xfrm>
        </p:spPr>
        <p:txBody>
          <a:bodyPr/>
          <a:lstStyle/>
          <a:p>
            <a:pPr marL="171450" indent="-171450">
              <a:buFont typeface="Arial" panose="020B0604020202020204" pitchFamily="34" charset="0"/>
              <a:buChar char="•"/>
            </a:pPr>
            <a:r>
              <a:rPr lang="es-ES" sz="1600" dirty="0"/>
              <a:t>Una de las tareas mas importantes del análisis de inventario es la clasificación ABC, el mismo nos permitirá varias cosas:</a:t>
            </a:r>
          </a:p>
          <a:p>
            <a:pPr marL="351450" lvl="1" indent="-171450">
              <a:buFont typeface="Arial" panose="020B0604020202020204" pitchFamily="34" charset="0"/>
              <a:buChar char="•"/>
            </a:pPr>
            <a:r>
              <a:rPr lang="es-ES" sz="1600" dirty="0"/>
              <a:t>Conocer la importancia que representa cada producto para la organización</a:t>
            </a:r>
          </a:p>
          <a:p>
            <a:pPr marL="351450" lvl="1" indent="-171450">
              <a:buFont typeface="Arial" panose="020B0604020202020204" pitchFamily="34" charset="0"/>
              <a:buChar char="•"/>
            </a:pPr>
            <a:r>
              <a:rPr lang="es-ES" sz="1600" dirty="0"/>
              <a:t>Tomar esta información para la determinación del nivel de servicio</a:t>
            </a:r>
          </a:p>
          <a:p>
            <a:pPr marL="465750" lvl="1" indent="-285750"/>
            <a:r>
              <a:rPr lang="es-ES" sz="1600" dirty="0"/>
              <a:t>Es necesario conocer no solo el ABC sino la estabilidad de los productos</a:t>
            </a:r>
          </a:p>
          <a:p>
            <a:pPr marL="465750" lvl="1" indent="-285750"/>
            <a:r>
              <a:rPr lang="es-ES" sz="1600" dirty="0"/>
              <a:t>No es lo mismo un producto A poco estable que un producto A estable</a:t>
            </a:r>
          </a:p>
          <a:p>
            <a:pPr marL="179025" lvl="2" indent="0" algn="just">
              <a:buNone/>
            </a:pPr>
            <a:endParaRPr lang="es-MX" sz="1100" dirty="0"/>
          </a:p>
          <a:p>
            <a:pPr marL="0" lvl="1" indent="0" algn="just">
              <a:buNone/>
            </a:pPr>
            <a:endParaRPr lang="es-MX" sz="1300" dirty="0"/>
          </a:p>
          <a:p>
            <a:pPr marL="0" lvl="1" indent="0" algn="just">
              <a:buNone/>
            </a:pPr>
            <a:endParaRPr lang="es-MX" sz="1300" dirty="0"/>
          </a:p>
          <a:p>
            <a:pPr marL="0" lvl="1" indent="0" algn="just">
              <a:buNone/>
            </a:pPr>
            <a:endParaRPr lang="es-MX" sz="1300" dirty="0"/>
          </a:p>
          <a:p>
            <a:pPr marL="342900" lvl="1" indent="-342900" algn="just">
              <a:buAutoNum type="arabicPeriod"/>
            </a:pPr>
            <a:endParaRPr lang="es-MX" sz="1300" dirty="0"/>
          </a:p>
          <a:p>
            <a:pPr marL="342900" lvl="1" indent="-342900" algn="just">
              <a:buAutoNum type="arabicPeriod"/>
            </a:pPr>
            <a:endParaRPr lang="es-MX" sz="1300" dirty="0"/>
          </a:p>
          <a:p>
            <a:pPr algn="just"/>
            <a:endParaRPr lang="es-MX" sz="1300" dirty="0"/>
          </a:p>
        </p:txBody>
      </p:sp>
      <p:pic>
        <p:nvPicPr>
          <p:cNvPr id="2" name="Picture 1">
            <a:extLst>
              <a:ext uri="{FF2B5EF4-FFF2-40B4-BE49-F238E27FC236}">
                <a16:creationId xmlns:a16="http://schemas.microsoft.com/office/drawing/2014/main" id="{E8910296-3EB0-4C52-8A1B-66D523AD5013}"/>
              </a:ext>
            </a:extLst>
          </p:cNvPr>
          <p:cNvPicPr>
            <a:picLocks noChangeAspect="1"/>
          </p:cNvPicPr>
          <p:nvPr/>
        </p:nvPicPr>
        <p:blipFill>
          <a:blip r:embed="rId3"/>
          <a:stretch>
            <a:fillRect/>
          </a:stretch>
        </p:blipFill>
        <p:spPr>
          <a:xfrm>
            <a:off x="19050" y="1585912"/>
            <a:ext cx="4192223" cy="3686175"/>
          </a:xfrm>
          <a:prstGeom prst="rect">
            <a:avLst/>
          </a:prstGeom>
        </p:spPr>
      </p:pic>
    </p:spTree>
    <p:extLst>
      <p:ext uri="{BB962C8B-B14F-4D97-AF65-F5344CB8AC3E}">
        <p14:creationId xmlns:p14="http://schemas.microsoft.com/office/powerpoint/2010/main" val="3453868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n-US" dirty="0" err="1">
                <a:solidFill>
                  <a:schemeClr val="tx1">
                    <a:lumMod val="65000"/>
                    <a:lumOff val="35000"/>
                  </a:schemeClr>
                </a:solidFill>
              </a:rPr>
              <a:t>Fundamentos</a:t>
            </a:r>
            <a:r>
              <a:rPr lang="en-US" dirty="0">
                <a:solidFill>
                  <a:schemeClr val="tx1">
                    <a:lumMod val="65000"/>
                    <a:lumOff val="35000"/>
                  </a:schemeClr>
                </a:solidFill>
              </a:rPr>
              <a:t> </a:t>
            </a:r>
            <a:r>
              <a:rPr lang="en-US" dirty="0" err="1">
                <a:solidFill>
                  <a:schemeClr val="tx1">
                    <a:lumMod val="65000"/>
                    <a:lumOff val="35000"/>
                  </a:schemeClr>
                </a:solidFill>
              </a:rPr>
              <a:t>Analisis</a:t>
            </a:r>
            <a:r>
              <a:rPr lang="en-US" dirty="0">
                <a:solidFill>
                  <a:schemeClr val="tx1">
                    <a:lumMod val="65000"/>
                    <a:lumOff val="35000"/>
                  </a:schemeClr>
                </a:solidFill>
              </a:rPr>
              <a:t> de Inventario</a:t>
            </a:r>
            <a:r>
              <a:rPr lang="es-MX" dirty="0">
                <a:solidFill>
                  <a:schemeClr val="tx1">
                    <a:lumMod val="65000"/>
                    <a:lumOff val="35000"/>
                  </a:schemeClr>
                </a:solidFill>
              </a:rPr>
              <a:t>: </a:t>
            </a:r>
            <a:r>
              <a:rPr lang="es-MX" dirty="0" err="1">
                <a:solidFill>
                  <a:schemeClr val="tx1">
                    <a:lumMod val="65000"/>
                    <a:lumOff val="35000"/>
                  </a:schemeClr>
                </a:solidFill>
              </a:rPr>
              <a:t>Analisis</a:t>
            </a:r>
            <a:r>
              <a:rPr lang="es-MX" dirty="0">
                <a:solidFill>
                  <a:schemeClr val="tx1">
                    <a:lumMod val="65000"/>
                    <a:lumOff val="35000"/>
                  </a:schemeClr>
                </a:solidFill>
              </a:rPr>
              <a:t> XYX</a:t>
            </a:r>
          </a:p>
        </p:txBody>
      </p:sp>
      <p:pic>
        <p:nvPicPr>
          <p:cNvPr id="8" name="Picture 7">
            <a:extLst>
              <a:ext uri="{FF2B5EF4-FFF2-40B4-BE49-F238E27FC236}">
                <a16:creationId xmlns:a16="http://schemas.microsoft.com/office/drawing/2014/main" id="{DE43F548-8CCC-4E08-AAFD-C0BE683E6298}"/>
              </a:ext>
            </a:extLst>
          </p:cNvPr>
          <p:cNvPicPr>
            <a:picLocks noChangeAspect="1"/>
          </p:cNvPicPr>
          <p:nvPr/>
        </p:nvPicPr>
        <p:blipFill>
          <a:blip r:embed="rId3"/>
          <a:stretch>
            <a:fillRect/>
          </a:stretch>
        </p:blipFill>
        <p:spPr>
          <a:xfrm>
            <a:off x="1686362" y="1346564"/>
            <a:ext cx="5905500" cy="4886325"/>
          </a:xfrm>
          <a:prstGeom prst="rect">
            <a:avLst/>
          </a:prstGeom>
        </p:spPr>
      </p:pic>
    </p:spTree>
    <p:extLst>
      <p:ext uri="{BB962C8B-B14F-4D97-AF65-F5344CB8AC3E}">
        <p14:creationId xmlns:p14="http://schemas.microsoft.com/office/powerpoint/2010/main" val="9496741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ABC/XYZ y Datos maestros</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Configuration for Demand</a:t>
            </a:r>
          </a:p>
          <a:p>
            <a:pPr marL="285750" indent="-285750" algn="l">
              <a:buFont typeface="Arial" panose="020B0604020202020204" pitchFamily="34" charset="0"/>
              <a:buChar char="•"/>
            </a:pPr>
            <a:r>
              <a:rPr lang="en-US" sz="1400" b="0" i="0" dirty="0">
                <a:solidFill>
                  <a:srgbClr val="333333"/>
                </a:solidFill>
                <a:effectLst/>
                <a:latin typeface="Helvetica" panose="020B0604020202020204" pitchFamily="34" charset="0"/>
              </a:rPr>
              <a:t>E-Learning IBP60e_EN_Col06</a:t>
            </a:r>
          </a:p>
          <a:p>
            <a:pPr marL="285750" lvl="0" indent="-285750">
              <a:buFont typeface="Arial" panose="020B0604020202020204" pitchFamily="34" charset="0"/>
              <a:buChar char="•"/>
            </a:pPr>
            <a:r>
              <a:rPr lang="es-MX" sz="1400" dirty="0">
                <a:solidFill>
                  <a:srgbClr val="333333"/>
                </a:solidFill>
                <a:latin typeface="Helvetica" panose="020B0604020202020204" pitchFamily="34" charset="0"/>
              </a:rPr>
              <a:t>Análisis ABC/XYZ</a:t>
            </a: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897929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s-MX" dirty="0" err="1"/>
              <a:t>Demand</a:t>
            </a:r>
            <a:r>
              <a:rPr lang="es-MX" dirty="0"/>
              <a:t> </a:t>
            </a:r>
            <a:r>
              <a:rPr lang="es-MX" dirty="0" err="1"/>
              <a:t>Sensing</a:t>
            </a:r>
            <a:br>
              <a:rPr lang="en-US" dirty="0"/>
            </a:br>
            <a:r>
              <a:rPr lang="es-MX" sz="1400" b="0" i="1" dirty="0"/>
              <a:t>“Es una característica nueva de </a:t>
            </a:r>
            <a:r>
              <a:rPr lang="es-MX" sz="1400" b="0" i="1" dirty="0" err="1"/>
              <a:t>Demand</a:t>
            </a:r>
            <a:r>
              <a:rPr lang="es-MX" sz="1400" b="0" i="1" dirty="0"/>
              <a:t> Management la cual permite detectar patrones de la demanda diaria a corto plazo(Dentro de 6 a 8 semanas). Permite tener un pronostico mas efectivo a corto plazo.</a:t>
            </a:r>
            <a:br>
              <a:rPr lang="es-ES" dirty="0"/>
            </a:br>
            <a:endParaRPr lang="en-US" dirty="0"/>
          </a:p>
        </p:txBody>
      </p:sp>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Tree>
    <p:extLst>
      <p:ext uri="{BB962C8B-B14F-4D97-AF65-F5344CB8AC3E}">
        <p14:creationId xmlns:p14="http://schemas.microsoft.com/office/powerpoint/2010/main" val="4065556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n-US" dirty="0">
                <a:solidFill>
                  <a:schemeClr val="tx1">
                    <a:lumMod val="65000"/>
                    <a:lumOff val="35000"/>
                  </a:schemeClr>
                </a:solidFill>
              </a:rPr>
              <a:t>Demand Sensing</a:t>
            </a:r>
            <a:endParaRPr lang="es-MX" dirty="0">
              <a:solidFill>
                <a:schemeClr val="tx1">
                  <a:lumMod val="65000"/>
                  <a:lumOff val="35000"/>
                </a:schemeClr>
              </a:solidFill>
            </a:endParaRPr>
          </a:p>
        </p:txBody>
      </p:sp>
      <p:sp>
        <p:nvSpPr>
          <p:cNvPr id="4" name="Text Placeholder 3">
            <a:extLst>
              <a:ext uri="{FF2B5EF4-FFF2-40B4-BE49-F238E27FC236}">
                <a16:creationId xmlns:a16="http://schemas.microsoft.com/office/drawing/2014/main" id="{0EB7CDB8-1D42-45D6-A458-C1AD489B51C6}"/>
              </a:ext>
            </a:extLst>
          </p:cNvPr>
          <p:cNvSpPr>
            <a:spLocks noGrp="1"/>
          </p:cNvSpPr>
          <p:nvPr>
            <p:ph type="body" sz="quarter" idx="10"/>
          </p:nvPr>
        </p:nvSpPr>
        <p:spPr/>
        <p:txBody>
          <a:bodyPr/>
          <a:lstStyle/>
          <a:p>
            <a:endParaRPr lang="es-MX" dirty="0"/>
          </a:p>
        </p:txBody>
      </p:sp>
      <p:pic>
        <p:nvPicPr>
          <p:cNvPr id="7" name="Picture 6">
            <a:extLst>
              <a:ext uri="{FF2B5EF4-FFF2-40B4-BE49-F238E27FC236}">
                <a16:creationId xmlns:a16="http://schemas.microsoft.com/office/drawing/2014/main" id="{1581CCD1-022A-4FB6-B9B6-51DEF9C94374}"/>
              </a:ext>
            </a:extLst>
          </p:cNvPr>
          <p:cNvPicPr>
            <a:picLocks noChangeAspect="1"/>
          </p:cNvPicPr>
          <p:nvPr/>
        </p:nvPicPr>
        <p:blipFill>
          <a:blip r:embed="rId3"/>
          <a:stretch>
            <a:fillRect/>
          </a:stretch>
        </p:blipFill>
        <p:spPr>
          <a:xfrm>
            <a:off x="324000" y="1486343"/>
            <a:ext cx="5848350" cy="2247900"/>
          </a:xfrm>
          <a:prstGeom prst="rect">
            <a:avLst/>
          </a:prstGeom>
        </p:spPr>
      </p:pic>
      <p:pic>
        <p:nvPicPr>
          <p:cNvPr id="8" name="Picture 7">
            <a:extLst>
              <a:ext uri="{FF2B5EF4-FFF2-40B4-BE49-F238E27FC236}">
                <a16:creationId xmlns:a16="http://schemas.microsoft.com/office/drawing/2014/main" id="{EE3ED39D-10FF-4966-93BB-B202E0CC245C}"/>
              </a:ext>
            </a:extLst>
          </p:cNvPr>
          <p:cNvPicPr>
            <a:picLocks noChangeAspect="1"/>
          </p:cNvPicPr>
          <p:nvPr/>
        </p:nvPicPr>
        <p:blipFill>
          <a:blip r:embed="rId4"/>
          <a:stretch>
            <a:fillRect/>
          </a:stretch>
        </p:blipFill>
        <p:spPr>
          <a:xfrm>
            <a:off x="-1" y="3827719"/>
            <a:ext cx="6071191" cy="2092933"/>
          </a:xfrm>
          <a:prstGeom prst="rect">
            <a:avLst/>
          </a:prstGeom>
        </p:spPr>
      </p:pic>
    </p:spTree>
    <p:extLst>
      <p:ext uri="{BB962C8B-B14F-4D97-AF65-F5344CB8AC3E}">
        <p14:creationId xmlns:p14="http://schemas.microsoft.com/office/powerpoint/2010/main" val="272848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8"/>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61" b="61"/>
          <a:stretch/>
        </p:blipFill>
        <p:spPr>
          <a:prstGeom prst="rect">
            <a:avLst/>
          </a:prstGeom>
        </p:spPr>
      </p:pic>
      <p:sp>
        <p:nvSpPr>
          <p:cNvPr id="3" name="Title 2"/>
          <p:cNvSpPr>
            <a:spLocks noGrp="1"/>
          </p:cNvSpPr>
          <p:nvPr>
            <p:ph type="ctrTitle"/>
          </p:nvPr>
        </p:nvSpPr>
        <p:spPr>
          <a:xfrm>
            <a:off x="842746" y="1337269"/>
            <a:ext cx="8496000" cy="738664"/>
          </a:xfrm>
        </p:spPr>
        <p:txBody>
          <a:bodyPr/>
          <a:lstStyle/>
          <a:p>
            <a:r>
              <a:rPr lang="es-ES" dirty="0">
                <a:solidFill>
                  <a:schemeClr val="bg1"/>
                </a:solidFill>
              </a:rPr>
              <a:t>Red de suministro</a:t>
            </a:r>
            <a:endParaRPr lang="en-US" dirty="0">
              <a:solidFill>
                <a:schemeClr val="bg1"/>
              </a:solidFill>
            </a:endParaRPr>
          </a:p>
        </p:txBody>
      </p:sp>
      <p:pic>
        <p:nvPicPr>
          <p:cNvPr id="2" name="Picture 1">
            <a:extLst>
              <a:ext uri="{FF2B5EF4-FFF2-40B4-BE49-F238E27FC236}">
                <a16:creationId xmlns:a16="http://schemas.microsoft.com/office/drawing/2014/main" id="{870DF934-1E32-4063-BD89-A380937978D0}"/>
              </a:ext>
            </a:extLst>
          </p:cNvPr>
          <p:cNvPicPr>
            <a:picLocks noChangeAspect="1"/>
          </p:cNvPicPr>
          <p:nvPr/>
        </p:nvPicPr>
        <p:blipFill>
          <a:blip r:embed="rId4"/>
          <a:stretch>
            <a:fillRect/>
          </a:stretch>
        </p:blipFill>
        <p:spPr>
          <a:xfrm>
            <a:off x="324000" y="2593730"/>
            <a:ext cx="8496000" cy="4102270"/>
          </a:xfrm>
          <a:prstGeom prst="rect">
            <a:avLst/>
          </a:prstGeom>
        </p:spPr>
      </p:pic>
    </p:spTree>
    <p:extLst>
      <p:ext uri="{BB962C8B-B14F-4D97-AF65-F5344CB8AC3E}">
        <p14:creationId xmlns:p14="http://schemas.microsoft.com/office/powerpoint/2010/main" val="19592536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n-US" dirty="0">
                <a:solidFill>
                  <a:schemeClr val="tx1">
                    <a:lumMod val="65000"/>
                    <a:lumOff val="35000"/>
                  </a:schemeClr>
                </a:solidFill>
              </a:rPr>
              <a:t>Demand Sensing</a:t>
            </a:r>
            <a:endParaRPr lang="es-MX" dirty="0">
              <a:solidFill>
                <a:schemeClr val="tx1">
                  <a:lumMod val="65000"/>
                  <a:lumOff val="35000"/>
                </a:schemeClr>
              </a:solidFill>
            </a:endParaRPr>
          </a:p>
        </p:txBody>
      </p:sp>
      <p:sp>
        <p:nvSpPr>
          <p:cNvPr id="4" name="Text Placeholder 3">
            <a:extLst>
              <a:ext uri="{FF2B5EF4-FFF2-40B4-BE49-F238E27FC236}">
                <a16:creationId xmlns:a16="http://schemas.microsoft.com/office/drawing/2014/main" id="{0EB7CDB8-1D42-45D6-A458-C1AD489B51C6}"/>
              </a:ext>
            </a:extLst>
          </p:cNvPr>
          <p:cNvSpPr>
            <a:spLocks noGrp="1"/>
          </p:cNvSpPr>
          <p:nvPr>
            <p:ph type="body" sz="quarter" idx="10"/>
          </p:nvPr>
        </p:nvSpPr>
        <p:spPr/>
        <p:txBody>
          <a:bodyPr/>
          <a:lstStyle/>
          <a:p>
            <a:endParaRPr lang="es-MX" dirty="0"/>
          </a:p>
        </p:txBody>
      </p:sp>
      <p:pic>
        <p:nvPicPr>
          <p:cNvPr id="2" name="Picture 1">
            <a:extLst>
              <a:ext uri="{FF2B5EF4-FFF2-40B4-BE49-F238E27FC236}">
                <a16:creationId xmlns:a16="http://schemas.microsoft.com/office/drawing/2014/main" id="{7A511202-DADA-4F29-8DC8-D50AD6877A56}"/>
              </a:ext>
            </a:extLst>
          </p:cNvPr>
          <p:cNvPicPr>
            <a:picLocks noChangeAspect="1"/>
          </p:cNvPicPr>
          <p:nvPr/>
        </p:nvPicPr>
        <p:blipFill>
          <a:blip r:embed="rId3"/>
          <a:stretch>
            <a:fillRect/>
          </a:stretch>
        </p:blipFill>
        <p:spPr>
          <a:xfrm>
            <a:off x="1211779" y="1691999"/>
            <a:ext cx="6180279" cy="2603553"/>
          </a:xfrm>
          <a:prstGeom prst="rect">
            <a:avLst/>
          </a:prstGeom>
        </p:spPr>
      </p:pic>
    </p:spTree>
    <p:extLst>
      <p:ext uri="{BB962C8B-B14F-4D97-AF65-F5344CB8AC3E}">
        <p14:creationId xmlns:p14="http://schemas.microsoft.com/office/powerpoint/2010/main" val="1779853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sv-SE" sz="2800" dirty="0">
                <a:solidFill>
                  <a:schemeClr val="tx2"/>
                </a:solidFill>
              </a:rPr>
              <a:t>DEMOSTRACION: Carga de datos y revision de pronosticos</a:t>
            </a:r>
            <a:endParaRPr lang="en-US" sz="2800" dirty="0">
              <a:solidFill>
                <a:schemeClr val="tx2"/>
              </a:solidFill>
            </a:endParaRPr>
          </a:p>
        </p:txBody>
      </p:sp>
      <p:sp>
        <p:nvSpPr>
          <p:cNvPr id="9" name="Text Placeholder 2">
            <a:extLst>
              <a:ext uri="{FF2B5EF4-FFF2-40B4-BE49-F238E27FC236}">
                <a16:creationId xmlns:a16="http://schemas.microsoft.com/office/drawing/2014/main" id="{21EE8EC9-070D-4DF0-8630-251C5FD45D67}"/>
              </a:ext>
            </a:extLst>
          </p:cNvPr>
          <p:cNvSpPr>
            <a:spLocks noGrp="1"/>
          </p:cNvSpPr>
          <p:nvPr>
            <p:ph type="body" sz="quarter" idx="10"/>
          </p:nvPr>
        </p:nvSpPr>
        <p:spPr>
          <a:xfrm>
            <a:off x="221282" y="1433015"/>
            <a:ext cx="8495999" cy="5100985"/>
          </a:xfrm>
        </p:spPr>
        <p:txBody>
          <a:bodyPr/>
          <a:lstStyle/>
          <a:p>
            <a:pPr algn="l"/>
            <a:r>
              <a:rPr lang="en-US" sz="1400" b="0" i="0" dirty="0">
                <a:solidFill>
                  <a:srgbClr val="333333"/>
                </a:solidFill>
                <a:effectLst/>
                <a:latin typeface="Helvetica" panose="020B0604020202020204" pitchFamily="34" charset="0"/>
              </a:rPr>
              <a:t>SAP IBP 2008 - Demand Planning (11V)</a:t>
            </a:r>
          </a:p>
          <a:p>
            <a:pPr algn="l"/>
            <a:r>
              <a:rPr lang="en-US" sz="1400" b="0" i="0" dirty="0">
                <a:solidFill>
                  <a:srgbClr val="333333"/>
                </a:solidFill>
                <a:effectLst/>
                <a:latin typeface="Helvetica" panose="020B0604020202020204" pitchFamily="34" charset="0"/>
              </a:rPr>
              <a:t>E-Learning IBPT11Ve_EN_Col2008</a:t>
            </a:r>
          </a:p>
          <a:p>
            <a:pPr marL="285750" indent="-285750" algn="l">
              <a:buFont typeface="Arial" panose="020B0604020202020204" pitchFamily="34" charset="0"/>
              <a:buChar char="•"/>
            </a:pPr>
            <a:r>
              <a:rPr lang="es-MX" sz="1400" dirty="0">
                <a:solidFill>
                  <a:srgbClr val="333333"/>
                </a:solidFill>
                <a:latin typeface="Helvetica" panose="020B0604020202020204" pitchFamily="34" charset="0"/>
              </a:rPr>
              <a:t>Revisión de carga de datos</a:t>
            </a:r>
          </a:p>
          <a:p>
            <a:pPr marL="285750" indent="-285750" algn="l">
              <a:buFont typeface="Arial" panose="020B0604020202020204" pitchFamily="34" charset="0"/>
              <a:buChar char="•"/>
            </a:pPr>
            <a:r>
              <a:rPr lang="es-MX" sz="1400" b="0" i="0" dirty="0">
                <a:solidFill>
                  <a:srgbClr val="333333"/>
                </a:solidFill>
                <a:effectLst/>
                <a:latin typeface="Helvetica" panose="020B0604020202020204" pitchFamily="34" charset="0"/>
              </a:rPr>
              <a:t>Revisión ejecución y revisión de pronostico</a:t>
            </a:r>
          </a:p>
          <a:p>
            <a:pPr marL="285750" indent="-285750" algn="l">
              <a:buFont typeface="Arial" panose="020B0604020202020204" pitchFamily="34" charset="0"/>
              <a:buChar char="•"/>
            </a:pPr>
            <a:r>
              <a:rPr lang="es-MX" sz="1400" dirty="0">
                <a:solidFill>
                  <a:srgbClr val="333333"/>
                </a:solidFill>
                <a:latin typeface="Helvetica" panose="020B0604020202020204" pitchFamily="34" charset="0"/>
              </a:rPr>
              <a:t>Revisión de algunos </a:t>
            </a:r>
            <a:r>
              <a:rPr lang="es-MX" sz="1400" dirty="0" err="1">
                <a:solidFill>
                  <a:srgbClr val="333333"/>
                </a:solidFill>
                <a:latin typeface="Helvetica" panose="020B0604020202020204" pitchFamily="34" charset="0"/>
              </a:rPr>
              <a:t>Dashboards</a:t>
            </a:r>
            <a:r>
              <a:rPr lang="es-MX" sz="1400" dirty="0">
                <a:solidFill>
                  <a:srgbClr val="333333"/>
                </a:solidFill>
                <a:latin typeface="Helvetica" panose="020B0604020202020204" pitchFamily="34" charset="0"/>
              </a:rPr>
              <a:t> y alertas</a:t>
            </a:r>
            <a:endParaRPr lang="es-MX" sz="1400" b="0" i="0" dirty="0">
              <a:solidFill>
                <a:srgbClr val="333333"/>
              </a:solidFill>
              <a:effectLst/>
              <a:latin typeface="Helvetica" panose="020B0604020202020204" pitchFamily="34" charset="0"/>
            </a:endParaRPr>
          </a:p>
          <a:p>
            <a:pPr marL="285750" lvl="0" indent="-285750">
              <a:buFont typeface="Arial" panose="020B0604020202020204" pitchFamily="34" charset="0"/>
              <a:buChar char="•"/>
            </a:pPr>
            <a:endParaRPr lang="es-MX" sz="1600" dirty="0"/>
          </a:p>
          <a:p>
            <a:r>
              <a:rPr lang="es-MX" sz="4000" dirty="0"/>
              <a:t> </a:t>
            </a:r>
            <a:endParaRPr lang="en-US" sz="36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0" lvl="1" indent="0" algn="just">
              <a:buNone/>
            </a:pPr>
            <a:endParaRPr lang="es-MX" sz="1100" dirty="0"/>
          </a:p>
          <a:p>
            <a:pPr marL="342900" lvl="1" indent="-342900" algn="just">
              <a:buAutoNum type="arabicPeriod"/>
            </a:pPr>
            <a:endParaRPr lang="es-MX" sz="1100" dirty="0"/>
          </a:p>
          <a:p>
            <a:pPr marL="342900" lvl="1" indent="-342900" algn="just">
              <a:buAutoNum type="arabicPeriod"/>
            </a:pPr>
            <a:endParaRPr lang="es-MX" sz="1100" dirty="0"/>
          </a:p>
          <a:p>
            <a:pPr algn="just"/>
            <a:endParaRPr lang="es-MX" sz="1300" dirty="0"/>
          </a:p>
        </p:txBody>
      </p:sp>
    </p:spTree>
    <p:extLst>
      <p:ext uri="{BB962C8B-B14F-4D97-AF65-F5344CB8AC3E}">
        <p14:creationId xmlns:p14="http://schemas.microsoft.com/office/powerpoint/2010/main" val="2416292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IBP Módulos</a:t>
            </a:r>
          </a:p>
        </p:txBody>
      </p:sp>
      <p:pic>
        <p:nvPicPr>
          <p:cNvPr id="3" name="Picture 2">
            <a:extLst>
              <a:ext uri="{FF2B5EF4-FFF2-40B4-BE49-F238E27FC236}">
                <a16:creationId xmlns:a16="http://schemas.microsoft.com/office/drawing/2014/main" id="{C80E16A3-671E-4EC2-9AAD-104CE417CD90}"/>
              </a:ext>
            </a:extLst>
          </p:cNvPr>
          <p:cNvPicPr>
            <a:picLocks noChangeAspect="1"/>
          </p:cNvPicPr>
          <p:nvPr/>
        </p:nvPicPr>
        <p:blipFill>
          <a:blip r:embed="rId3"/>
          <a:stretch>
            <a:fillRect/>
          </a:stretch>
        </p:blipFill>
        <p:spPr>
          <a:xfrm>
            <a:off x="1406618" y="1603281"/>
            <a:ext cx="6681299" cy="4089307"/>
          </a:xfrm>
          <a:prstGeom prst="rect">
            <a:avLst/>
          </a:prstGeom>
        </p:spPr>
      </p:pic>
    </p:spTree>
    <p:extLst>
      <p:ext uri="{BB962C8B-B14F-4D97-AF65-F5344CB8AC3E}">
        <p14:creationId xmlns:p14="http://schemas.microsoft.com/office/powerpoint/2010/main" val="1593853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IBP Módulos</a:t>
            </a:r>
          </a:p>
        </p:txBody>
      </p:sp>
      <p:pic>
        <p:nvPicPr>
          <p:cNvPr id="2" name="Picture 1">
            <a:extLst>
              <a:ext uri="{FF2B5EF4-FFF2-40B4-BE49-F238E27FC236}">
                <a16:creationId xmlns:a16="http://schemas.microsoft.com/office/drawing/2014/main" id="{C00DE8C2-2B3F-4809-9333-E59B697EBC40}"/>
              </a:ext>
            </a:extLst>
          </p:cNvPr>
          <p:cNvPicPr>
            <a:picLocks noChangeAspect="1"/>
          </p:cNvPicPr>
          <p:nvPr/>
        </p:nvPicPr>
        <p:blipFill>
          <a:blip r:embed="rId3"/>
          <a:stretch>
            <a:fillRect/>
          </a:stretch>
        </p:blipFill>
        <p:spPr>
          <a:xfrm>
            <a:off x="1331258" y="1418384"/>
            <a:ext cx="6792621" cy="4103875"/>
          </a:xfrm>
          <a:prstGeom prst="rect">
            <a:avLst/>
          </a:prstGeom>
        </p:spPr>
      </p:pic>
    </p:spTree>
    <p:extLst>
      <p:ext uri="{BB962C8B-B14F-4D97-AF65-F5344CB8AC3E}">
        <p14:creationId xmlns:p14="http://schemas.microsoft.com/office/powerpoint/2010/main" val="2320355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24000" y="324000"/>
            <a:ext cx="8496000" cy="756000"/>
          </a:xfrm>
        </p:spPr>
        <p:txBody>
          <a:bodyPr/>
          <a:lstStyle/>
          <a:p>
            <a:r>
              <a:rPr lang="es-MX" dirty="0">
                <a:solidFill>
                  <a:schemeClr val="tx1">
                    <a:lumMod val="65000"/>
                    <a:lumOff val="35000"/>
                  </a:schemeClr>
                </a:solidFill>
              </a:rPr>
              <a:t>IBP Módulos</a:t>
            </a:r>
          </a:p>
        </p:txBody>
      </p:sp>
      <p:pic>
        <p:nvPicPr>
          <p:cNvPr id="3" name="Picture 2">
            <a:extLst>
              <a:ext uri="{FF2B5EF4-FFF2-40B4-BE49-F238E27FC236}">
                <a16:creationId xmlns:a16="http://schemas.microsoft.com/office/drawing/2014/main" id="{2485EF49-BBAE-4180-BC20-23C9121CCC68}"/>
              </a:ext>
            </a:extLst>
          </p:cNvPr>
          <p:cNvPicPr>
            <a:picLocks noChangeAspect="1"/>
          </p:cNvPicPr>
          <p:nvPr/>
        </p:nvPicPr>
        <p:blipFill>
          <a:blip r:embed="rId3"/>
          <a:stretch>
            <a:fillRect/>
          </a:stretch>
        </p:blipFill>
        <p:spPr>
          <a:xfrm>
            <a:off x="1329017" y="1519237"/>
            <a:ext cx="7142630" cy="4237793"/>
          </a:xfrm>
          <a:prstGeom prst="rect">
            <a:avLst/>
          </a:prstGeom>
        </p:spPr>
      </p:pic>
    </p:spTree>
    <p:extLst>
      <p:ext uri="{BB962C8B-B14F-4D97-AF65-F5344CB8AC3E}">
        <p14:creationId xmlns:p14="http://schemas.microsoft.com/office/powerpoint/2010/main" val="19348055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6CF14B-A5AD-4FD6-826A-60A3440C0774}"/>
              </a:ext>
            </a:extLst>
          </p:cNvPr>
          <p:cNvPicPr>
            <a:picLocks noChangeAspect="1"/>
          </p:cNvPicPr>
          <p:nvPr/>
        </p:nvPicPr>
        <p:blipFill>
          <a:blip r:embed="rId3"/>
          <a:stretch>
            <a:fillRect/>
          </a:stretch>
        </p:blipFill>
        <p:spPr>
          <a:xfrm>
            <a:off x="0" y="0"/>
            <a:ext cx="9144000" cy="6858000"/>
          </a:xfrm>
          <a:prstGeom prst="rect">
            <a:avLst/>
          </a:prstGeom>
        </p:spPr>
      </p:pic>
      <p:sp>
        <p:nvSpPr>
          <p:cNvPr id="9" name="Rectangle 45"/>
          <p:cNvSpPr/>
          <p:nvPr/>
        </p:nvSpPr>
        <p:spPr bwMode="gray">
          <a:xfrm>
            <a:off x="2" y="1"/>
            <a:ext cx="4355022" cy="6858000"/>
          </a:xfrm>
          <a:prstGeom prst="rect">
            <a:avLst/>
          </a:prstGeom>
          <a:gradFill flip="none" rotWithShape="1">
            <a:gsLst>
              <a:gs pos="0">
                <a:schemeClr val="bg1"/>
              </a:gs>
              <a:gs pos="0">
                <a:schemeClr val="bg1"/>
              </a:gs>
              <a:gs pos="100000">
                <a:schemeClr val="bg1">
                  <a:alpha val="0"/>
                </a:schemeClr>
              </a:gs>
            </a:gsLst>
            <a:lin ang="0" scaled="1"/>
            <a:tileRect/>
          </a:gradFill>
          <a:ln w="6350" algn="ctr">
            <a:noFill/>
            <a:miter lim="800000"/>
            <a:headEnd/>
            <a:tailEnd/>
          </a:ln>
        </p:spPr>
        <p:txBody>
          <a:bodyPr lIns="67482" tIns="53986" rIns="67482" bIns="53986" rtlCol="0" anchor="ctr"/>
          <a:lstStyle/>
          <a:p>
            <a:pPr algn="ctr" defTabSz="685617" fontAlgn="base">
              <a:spcBef>
                <a:spcPct val="50000"/>
              </a:spcBef>
              <a:spcAft>
                <a:spcPct val="0"/>
              </a:spcAft>
              <a:buClr>
                <a:srgbClr val="F0AB00"/>
              </a:buClr>
              <a:buSzPct val="80000"/>
            </a:pPr>
            <a:endParaRPr lang="en-US" sz="1500" kern="0" dirty="0" err="1">
              <a:ea typeface="Arial Unicode MS" pitchFamily="34" charset="-128"/>
              <a:cs typeface="Arial Unicode MS" pitchFamily="34" charset="-128"/>
            </a:endParaRPr>
          </a:p>
        </p:txBody>
      </p:sp>
      <p:sp>
        <p:nvSpPr>
          <p:cNvPr id="11" name="Title 4">
            <a:extLst>
              <a:ext uri="{FF2B5EF4-FFF2-40B4-BE49-F238E27FC236}">
                <a16:creationId xmlns:a16="http://schemas.microsoft.com/office/drawing/2014/main" id="{D72E85CF-D9AC-9146-81EE-BA417C3929B2}"/>
              </a:ext>
            </a:extLst>
          </p:cNvPr>
          <p:cNvSpPr>
            <a:spLocks noGrp="1"/>
          </p:cNvSpPr>
          <p:nvPr>
            <p:ph type="ctrTitle"/>
          </p:nvPr>
        </p:nvSpPr>
        <p:spPr>
          <a:xfrm>
            <a:off x="420188" y="2690337"/>
            <a:ext cx="5292000" cy="738664"/>
          </a:xfrm>
          <a:solidFill>
            <a:schemeClr val="bg1">
              <a:alpha val="0"/>
            </a:schemeClr>
          </a:solidFill>
        </p:spPr>
        <p:txBody>
          <a:bodyPr/>
          <a:lstStyle/>
          <a:p>
            <a:r>
              <a:rPr lang="en-US" dirty="0"/>
              <a:t>Gracias!</a:t>
            </a:r>
            <a:br>
              <a:rPr lang="en-US" dirty="0"/>
            </a:br>
            <a:br>
              <a:rPr lang="en-US" dirty="0"/>
            </a:br>
            <a:r>
              <a:rPr lang="en-US" sz="2800" b="0" dirty="0"/>
              <a:t>Carlos Estevez</a:t>
            </a:r>
            <a:br>
              <a:rPr lang="en-US" sz="2800" b="0" dirty="0"/>
            </a:br>
            <a:r>
              <a:rPr lang="en-US" sz="2800" b="0" dirty="0"/>
              <a:t>cestevez@lspconsulting.com.mx</a:t>
            </a:r>
            <a:br>
              <a:rPr lang="en-US" dirty="0"/>
            </a:br>
            <a:br>
              <a:rPr lang="en-US" dirty="0"/>
            </a:br>
            <a:br>
              <a:rPr lang="es-MX" sz="1400" dirty="0"/>
            </a:br>
            <a:br>
              <a:rPr lang="es-MX" sz="1400" dirty="0"/>
            </a:br>
            <a:endParaRPr lang="en-US" sz="1400" dirty="0"/>
          </a:p>
        </p:txBody>
      </p:sp>
      <p:pic>
        <p:nvPicPr>
          <p:cNvPr id="4" name="Picture 3">
            <a:extLst>
              <a:ext uri="{FF2B5EF4-FFF2-40B4-BE49-F238E27FC236}">
                <a16:creationId xmlns:a16="http://schemas.microsoft.com/office/drawing/2014/main" id="{3F07CA5F-F7D6-4228-8F6C-6582D9436E6A}"/>
              </a:ext>
            </a:extLst>
          </p:cNvPr>
          <p:cNvPicPr>
            <a:picLocks noChangeAspect="1"/>
          </p:cNvPicPr>
          <p:nvPr/>
        </p:nvPicPr>
        <p:blipFill>
          <a:blip r:embed="rId4"/>
          <a:stretch>
            <a:fillRect/>
          </a:stretch>
        </p:blipFill>
        <p:spPr>
          <a:xfrm>
            <a:off x="0" y="5828651"/>
            <a:ext cx="3129094" cy="1029349"/>
          </a:xfrm>
          <a:prstGeom prst="rect">
            <a:avLst/>
          </a:prstGeom>
        </p:spPr>
      </p:pic>
    </p:spTree>
    <p:extLst>
      <p:ext uri="{BB962C8B-B14F-4D97-AF65-F5344CB8AC3E}">
        <p14:creationId xmlns:p14="http://schemas.microsoft.com/office/powerpoint/2010/main" val="2873527155"/>
      </p:ext>
    </p:extLst>
  </p:cSld>
  <p:clrMapOvr>
    <a:masterClrMapping/>
  </p:clrMapOvr>
</p:sld>
</file>

<file path=ppt/theme/theme1.xml><?xml version="1.0" encoding="utf-8"?>
<a:theme xmlns:a="http://schemas.openxmlformats.org/drawingml/2006/main" name="SAP_2016_4x3_whit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4x3" id="{7066FEE9-A681-45D3-8800-1F18BD7979F4}" vid="{3F6294EC-20FA-4CAC-BEA1-A5114A8605B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SAP_4x3</Template>
  <TotalTime>65588</TotalTime>
  <Words>16302</Words>
  <Application>Microsoft Office PowerPoint</Application>
  <PresentationFormat>On-screen Show (4:3)</PresentationFormat>
  <Paragraphs>622</Paragraphs>
  <Slides>95</Slides>
  <Notes>91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Calibri</vt:lpstr>
      <vt:lpstr>Courier New</vt:lpstr>
      <vt:lpstr>Helvetica</vt:lpstr>
      <vt:lpstr>Symbol</vt:lpstr>
      <vt:lpstr>Times New Roman</vt:lpstr>
      <vt:lpstr>Wingdings</vt:lpstr>
      <vt:lpstr>Wingdings</vt:lpstr>
      <vt:lpstr>SAP_2016_4x3_white</vt:lpstr>
      <vt:lpstr>Workshop SAP IBP(Integrated Business Planning)</vt:lpstr>
      <vt:lpstr>Objetivos</vt:lpstr>
      <vt:lpstr>Retos</vt:lpstr>
      <vt:lpstr>Conceptos importantes</vt:lpstr>
      <vt:lpstr>Conceptos importantes</vt:lpstr>
      <vt:lpstr>Conceptos importantes</vt:lpstr>
      <vt:lpstr>Conceptos importantes: Sales &amp; Operation Planning</vt:lpstr>
      <vt:lpstr>Conceptos importantes: Sales &amp; Operation Planning</vt:lpstr>
      <vt:lpstr>Red de suministro</vt:lpstr>
      <vt:lpstr>Conceptos importantes: Planeacion de la demanda</vt:lpstr>
      <vt:lpstr>Conceptos importantes: Planeacion de la demanda</vt:lpstr>
      <vt:lpstr>Conceptos importantes: Planeacion del suministro</vt:lpstr>
      <vt:lpstr>Planeación de la demanda “It’s cheaper to be wrong than reactive and more profitable to make the market want what you can make than to make what the market wants” </vt:lpstr>
      <vt:lpstr>Conceptos importantes: Planeacion de la demanda</vt:lpstr>
      <vt:lpstr>Conceptos importantes: Planeacion de la demanda</vt:lpstr>
      <vt:lpstr>Conceptos importantes: Fases SOP</vt:lpstr>
      <vt:lpstr>Conceptos importantes: Fases SOP</vt:lpstr>
      <vt:lpstr>Conceptos importantes: Fases SOP</vt:lpstr>
      <vt:lpstr>Conceptos importantes: Fases SOP</vt:lpstr>
      <vt:lpstr>Conceptos importantes: Rol planeacion de la demanda</vt:lpstr>
      <vt:lpstr>Conceptos importantes: Rol planeacion de la demanda</vt:lpstr>
      <vt:lpstr>Overview SAP IBP(Integrated Business Planning) </vt:lpstr>
      <vt:lpstr>Overview IBP</vt:lpstr>
      <vt:lpstr>Overview IBP</vt:lpstr>
      <vt:lpstr>DEMOSTRACION: Como conectarse a IBP </vt:lpstr>
      <vt:lpstr>DEMOSTRACION: Como conectarse a IBP </vt:lpstr>
      <vt:lpstr>DEMOSTRACION: Revisar calidad del pronostico</vt:lpstr>
      <vt:lpstr>DEMOSTRACION: Revisar datos maestros</vt:lpstr>
      <vt:lpstr>Overview IBP</vt:lpstr>
      <vt:lpstr>Overview IBP</vt:lpstr>
      <vt:lpstr>Overview IBP</vt:lpstr>
      <vt:lpstr>Overview IBP</vt:lpstr>
      <vt:lpstr>Overview IBP</vt:lpstr>
      <vt:lpstr>Overview IBP</vt:lpstr>
      <vt:lpstr>Módulos principales  </vt:lpstr>
      <vt:lpstr>Overview IBP: Demmand Planning</vt:lpstr>
      <vt:lpstr>Overview IBP: Inventory Planning</vt:lpstr>
      <vt:lpstr>Overview IBP: Supply and Response</vt:lpstr>
      <vt:lpstr>IBP Interacción  </vt:lpstr>
      <vt:lpstr>Aplicaciones FIORI</vt:lpstr>
      <vt:lpstr>Excel</vt:lpstr>
      <vt:lpstr>Excel</vt:lpstr>
      <vt:lpstr>Excel</vt:lpstr>
      <vt:lpstr>Excel</vt:lpstr>
      <vt:lpstr>Excel</vt:lpstr>
      <vt:lpstr>Excel</vt:lpstr>
      <vt:lpstr>Excel</vt:lpstr>
      <vt:lpstr>Excel</vt:lpstr>
      <vt:lpstr>Excel</vt:lpstr>
      <vt:lpstr>Excel:Vista de planificacion</vt:lpstr>
      <vt:lpstr>Excel:Vista de planificacion</vt:lpstr>
      <vt:lpstr>Excel:Vista de planificacion</vt:lpstr>
      <vt:lpstr>Excel:Vista de planificacion</vt:lpstr>
      <vt:lpstr>Arquitectura SAP IBP/Integracion  </vt:lpstr>
      <vt:lpstr>Integracion IBP</vt:lpstr>
      <vt:lpstr>Integracion IBP</vt:lpstr>
      <vt:lpstr>Integracion IBP</vt:lpstr>
      <vt:lpstr>Pronósticos estadísticos “Pronósticos estadísticos se basa en lo ocurrido en el pasado para tartar de determinar que pasara en el futuro. La calidad del algoritmo de pronostico permite tener una mejor estadística de lo que pasara.  </vt:lpstr>
      <vt:lpstr>Pronósticos</vt:lpstr>
      <vt:lpstr>Pronósticos: Univariate</vt:lpstr>
      <vt:lpstr>Pronósticos: Introducción</vt:lpstr>
      <vt:lpstr>Pronósticos: Introducción</vt:lpstr>
      <vt:lpstr>Pronósticos: Errores de pronósticos</vt:lpstr>
      <vt:lpstr>Pronósticos: Métodos causales(MLR: Multiple linear regression)</vt:lpstr>
      <vt:lpstr>Factores de Influencia de demanda</vt:lpstr>
      <vt:lpstr>Pronósticos: Errores de pronósticos</vt:lpstr>
      <vt:lpstr>Pronósticos en IBP</vt:lpstr>
      <vt:lpstr>Pronósticos en IBP: Limpieza de datos</vt:lpstr>
      <vt:lpstr>Pronósticos en IBP: Limpieza de datos</vt:lpstr>
      <vt:lpstr>DEMOSTRACION: Correccion de Datos Historicos</vt:lpstr>
      <vt:lpstr>Pronósticos en IBP: Algoritmos</vt:lpstr>
      <vt:lpstr>Pronósticos en IBP: Algoritmos</vt:lpstr>
      <vt:lpstr>Pronósticos en IBP: Algoritmos</vt:lpstr>
      <vt:lpstr>Pronósticos en IBP: Algoritmos</vt:lpstr>
      <vt:lpstr>DEMOSTRACION: Correr algortimo pronostico</vt:lpstr>
      <vt:lpstr>DEMOSTRACION: Eleccion mejor pronostico automatico</vt:lpstr>
      <vt:lpstr>Pronósticos en IBP: Ajustes</vt:lpstr>
      <vt:lpstr>DEMOSTRACION: Ajustes manuales mercadeo</vt:lpstr>
      <vt:lpstr>Pronósticos en IBP: Midiendo calidad de pronostico</vt:lpstr>
      <vt:lpstr>DEMOSTRACION: Medificion de calidad pronostico</vt:lpstr>
      <vt:lpstr>Pronósticos en IBP: Productos nuevos</vt:lpstr>
      <vt:lpstr>Planificación interactiva: Pronostico producto nuevo</vt:lpstr>
      <vt:lpstr>Pronósticos en IBP: Productos nuevos</vt:lpstr>
      <vt:lpstr>DEMOSTRACION: Pronostico producto nuevo</vt:lpstr>
      <vt:lpstr>Fundamentos Analisis de Inventario: Analisis XYX</vt:lpstr>
      <vt:lpstr>Fundamentos Analisis de Inventario: Analisis XYX</vt:lpstr>
      <vt:lpstr>DEMOSTRACION: ABC/XYZ y Datos maestros</vt:lpstr>
      <vt:lpstr>Demand Sensing “Es una característica nueva de Demand Management la cual permite detectar patrones de la demanda diaria a corto plazo(Dentro de 6 a 8 semanas). Permite tener un pronostico mas efectivo a corto plazo. </vt:lpstr>
      <vt:lpstr>Demand Sensing</vt:lpstr>
      <vt:lpstr>Demand Sensing</vt:lpstr>
      <vt:lpstr>DEMOSTRACION: Carga de datos y revision de pronosticos</vt:lpstr>
      <vt:lpstr>IBP Módulos</vt:lpstr>
      <vt:lpstr>IBP Módulos</vt:lpstr>
      <vt:lpstr>IBP Módulos</vt:lpstr>
      <vt:lpstr>Gracias!  Carlos Estevez cestevez@lspconsulting.com.mx    </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Corporate PPT Template</dc:title>
  <dc:creator>SAP</dc:creator>
  <cp:keywords>2016/4:3</cp:keywords>
  <cp:lastModifiedBy>Carlos Estebrz</cp:lastModifiedBy>
  <cp:revision>611</cp:revision>
  <dcterms:created xsi:type="dcterms:W3CDTF">2015-10-01T12:54:03Z</dcterms:created>
  <dcterms:modified xsi:type="dcterms:W3CDTF">2020-11-05T01:30:14Z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